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303" r:id="rId20"/>
    <p:sldId id="281" r:id="rId21"/>
    <p:sldId id="282" r:id="rId22"/>
    <p:sldId id="283" r:id="rId23"/>
    <p:sldId id="284" r:id="rId24"/>
    <p:sldId id="285" r:id="rId25"/>
    <p:sldId id="286" r:id="rId26"/>
    <p:sldId id="295" r:id="rId27"/>
    <p:sldId id="296" r:id="rId28"/>
    <p:sldId id="297" r:id="rId29"/>
    <p:sldId id="288" r:id="rId30"/>
    <p:sldId id="289" r:id="rId31"/>
    <p:sldId id="300" r:id="rId32"/>
    <p:sldId id="301" r:id="rId33"/>
    <p:sldId id="290" r:id="rId34"/>
    <p:sldId id="291" r:id="rId35"/>
    <p:sldId id="292" r:id="rId36"/>
    <p:sldId id="293" r:id="rId37"/>
    <p:sldId id="294" r:id="rId38"/>
    <p:sldId id="298" r:id="rId39"/>
    <p:sldId id="299" r:id="rId40"/>
    <p:sldId id="302" r:id="rId41"/>
    <p:sldId id="263" r:id="rId42"/>
  </p:sldIdLst>
  <p:sldSz cx="12192000" cy="6858000"/>
  <p:notesSz cx="6858000" cy="9144000"/>
  <p:embeddedFontLst>
    <p:embeddedFont>
      <p:font typeface="맑은 고딕" panose="020B0503020000020004" pitchFamily="50" charset="-127"/>
      <p:regular r:id="rId43"/>
      <p:bold r:id="rId44"/>
    </p:embeddedFont>
    <p:embeddedFont>
      <p:font typeface="메이플스토리" panose="02000300000000000000" pitchFamily="2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E8E8E8"/>
    <a:srgbClr val="F79E00"/>
    <a:srgbClr val="F0E1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E2CF8-A693-D7F5-E860-75623344E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364286-BBB9-F3D4-BB2F-353E7773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49E0C-116C-9E8F-F24C-CEE5470F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BD1F7-74D0-5614-5D7E-88BB555B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7251D-C6E1-67EB-1141-1EB361D2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4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3935F-2047-B659-35EC-4B1C69A7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1D4A0-F96C-431F-6BB0-2ADD1E71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95A2E-FA3D-EE5F-B943-EE8AED75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5AD12-A878-8716-3CA5-7F9D83D7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A6118-CD0C-BB3B-CC18-0E813543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2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DBF9E7-F0B8-B5FB-E767-7CEDA063A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FD266-EC13-B6C4-C5B5-7B4006A70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E2C9F-08E6-F8DD-5751-D20FB6C8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A27-6F3C-8274-82FD-81BE75F2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D5A04-4261-12C7-47FE-13BE7B4E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AB021-9238-C99B-B31C-E3A8284B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93012-C91A-1398-5AAF-32286AA6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5F6BD-B3BA-B01E-385D-8B1B3A25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A3F9A-DAE5-15FC-DDD3-D6CC3159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6D7A1-0296-094D-533A-6D1A7001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694A-1FDD-CEAB-172A-123C3C7A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66537-F0BA-6209-E9F0-16F3C18EF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A51C3-5F7B-B6FE-9545-BA45F33D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B2872-0BCB-E58F-BFBA-010FE197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03C7A-EBA9-012E-4104-FD177181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AB28D-3643-C365-F6B6-D4DEF659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46537-DC6D-D8C4-45BE-12320206B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00C40-1E3B-F63F-FEBE-F08EE99AC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2587-44F1-28B5-B98F-4A9F3C46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55BFF-AECE-7626-6FF1-91D8BA56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B9AD6E-9FA6-4FA4-31AE-EBAD258D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0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F127F-7653-A91C-8F6C-071B75FA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C23EB-A60B-A984-00A9-5533DF13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A2DF63-DA8B-74E7-9F41-3367B6EC7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C22B54-FFE8-D335-E888-C8B7ED8A1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248AF-77AC-0B53-16B9-5E9941338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442950-54C0-9B73-9F4E-A1FF4D99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E7601C-93D9-519F-8CF5-E0C47FCA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C8C181-B413-E4E9-BE9D-DE3B6F4F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9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7BB1-607F-278C-6127-F84F9916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13C316-6E17-B47B-AD57-7E8190E0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10AEC1-3344-6831-B5A8-57E25356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194AF-55B4-CFBC-456B-653624DF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4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92AF7B-AE28-1DF0-AC42-2973DC3A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A3A1C-5D1B-5C12-E379-FEDAEBFC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6EB962-E588-1314-2EF8-2AB7273D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DA04B-0A83-9088-8C55-90C6867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8243-B2DC-7C53-13E1-ED9BA09E2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529980-D3BC-8A78-87AC-6229743B7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6C184-CAF8-9052-AF23-04FF5B31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38574-31D9-17B7-C84F-39F6539C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39E386-8E3E-DF6C-21D4-40133DDA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5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15CD-61A5-1873-A961-016E3BD0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7DAFA2-BCE7-262A-BFC8-303C624AB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3DE70-C635-2C87-6745-9A0B6C436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408F-4F06-358E-6E9C-B88BCCD9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15AE7E-B304-93F6-A308-27517180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04859-EE0A-48CA-FEF6-2E53A431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5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8A9087-DB40-BF9D-E2F4-1FFB1F62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9BDF1-3818-6DE5-549D-008FE5A5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5B073-9C36-7B67-BA00-F73F6D038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A436A-4387-4835-997A-129964164E6C}" type="datetimeFigureOut">
              <a:rPr lang="ko-KR" altLang="en-US" smtClean="0"/>
              <a:t>2023-09-03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A96BA-1F2F-2CBC-DB5A-A190F9FED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895C4-4776-FEEE-3328-FED3B0163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6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6.png"/><Relationship Id="rId3" Type="http://schemas.openxmlformats.org/officeDocument/2006/relationships/image" Target="../media/image6.png"/><Relationship Id="rId7" Type="http://schemas.openxmlformats.org/officeDocument/2006/relationships/image" Target="../media/image74.png"/><Relationship Id="rId12" Type="http://schemas.openxmlformats.org/officeDocument/2006/relationships/image" Target="../media/image8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84.png"/><Relationship Id="rId5" Type="http://schemas.openxmlformats.org/officeDocument/2006/relationships/image" Target="../media/image70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14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6.png"/><Relationship Id="rId7" Type="http://schemas.openxmlformats.org/officeDocument/2006/relationships/image" Target="../media/image9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EF8E7048-1807-A07C-E7CB-3FDF01A8A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6" y="-255600"/>
            <a:ext cx="12647221" cy="7113600"/>
          </a:xfrm>
          <a:prstGeom prst="rect">
            <a:avLst/>
          </a:prstGeom>
        </p:spPr>
      </p:pic>
      <p:pic>
        <p:nvPicPr>
          <p:cNvPr id="7" name="그림 6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C0E68623-BED2-A513-D5D6-37984CE23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59" y="1213287"/>
            <a:ext cx="7784160" cy="2865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A7CD0-0180-C72D-DFEE-0A11911C8E02}"/>
              </a:ext>
            </a:extLst>
          </p:cNvPr>
          <p:cNvSpPr txBox="1"/>
          <p:nvPr/>
        </p:nvSpPr>
        <p:spPr>
          <a:xfrm>
            <a:off x="3751588" y="4083386"/>
            <a:ext cx="46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 w="3175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기술서</a:t>
            </a:r>
          </a:p>
        </p:txBody>
      </p:sp>
      <p:pic>
        <p:nvPicPr>
          <p:cNvPr id="4" name="그림 3" descr="그래픽, 그래픽 디자인, 폰트, 레드이(가) 표시된 사진&#10;&#10;자동 생성된 설명">
            <a:extLst>
              <a:ext uri="{FF2B5EF4-FFF2-40B4-BE49-F238E27FC236}">
                <a16:creationId xmlns:a16="http://schemas.microsoft.com/office/drawing/2014/main" id="{FD60D0FC-8DCE-C477-C852-6E1EB2242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33" y="5736153"/>
            <a:ext cx="1716525" cy="55973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웅진그룹 - 위키백과, 우리 모두의 백과사전">
            <a:extLst>
              <a:ext uri="{FF2B5EF4-FFF2-40B4-BE49-F238E27FC236}">
                <a16:creationId xmlns:a16="http://schemas.microsoft.com/office/drawing/2014/main" id="{4B50268D-DCC2-030A-DFB5-FBF38F81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046" y="5840353"/>
            <a:ext cx="1075757" cy="55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4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A9B13F2-151C-F2F5-B0AF-23DF09EE0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CC4DF0-74FE-CB17-0DF9-2024764375CA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6C75D2E6-0116-F51A-B2FA-285075DD8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4710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817C5-377A-10F6-4176-E53AB23C6903}"/>
              </a:ext>
            </a:extLst>
          </p:cNvPr>
          <p:cNvSpPr txBox="1"/>
          <p:nvPr/>
        </p:nvSpPr>
        <p:spPr>
          <a:xfrm>
            <a:off x="768535" y="396000"/>
            <a:ext cx="3672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레퍼런스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B5C913E-C9BC-D7F3-41DD-59F8C5C1D5E8}"/>
              </a:ext>
            </a:extLst>
          </p:cNvPr>
          <p:cNvSpPr/>
          <p:nvPr/>
        </p:nvSpPr>
        <p:spPr>
          <a:xfrm>
            <a:off x="530014" y="2210932"/>
            <a:ext cx="3900678" cy="247207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D5D7579-877E-BA5F-1717-49C25C3F3BB4}"/>
              </a:ext>
            </a:extLst>
          </p:cNvPr>
          <p:cNvSpPr/>
          <p:nvPr/>
        </p:nvSpPr>
        <p:spPr>
          <a:xfrm>
            <a:off x="3632291" y="2682566"/>
            <a:ext cx="4286647" cy="2472073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F0432E-719D-C850-0F38-40FFE54FAC3B}"/>
              </a:ext>
            </a:extLst>
          </p:cNvPr>
          <p:cNvSpPr/>
          <p:nvPr/>
        </p:nvSpPr>
        <p:spPr>
          <a:xfrm>
            <a:off x="7558259" y="3068276"/>
            <a:ext cx="4075942" cy="272562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67FFA9-6D8D-A3BE-64A6-8B2E62FC5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9" y="2264138"/>
            <a:ext cx="3773178" cy="23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563B78-AD64-AAA8-3FDD-A31FC37D3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62" y="2742456"/>
            <a:ext cx="4189094" cy="236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F690912-C89B-8A72-DB63-E1529E01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429" y="3113909"/>
            <a:ext cx="3970693" cy="26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0EED1-2D4C-AA9F-7B02-A66CC32CF7D3}"/>
              </a:ext>
            </a:extLst>
          </p:cNvPr>
          <p:cNvSpPr/>
          <p:nvPr/>
        </p:nvSpPr>
        <p:spPr>
          <a:xfrm>
            <a:off x="1677891" y="1663085"/>
            <a:ext cx="1811867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913079" y="1531451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카툰워즈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808F3E5-F06F-AD95-7D72-E74E25556D4E}"/>
              </a:ext>
            </a:extLst>
          </p:cNvPr>
          <p:cNvSpPr/>
          <p:nvPr/>
        </p:nvSpPr>
        <p:spPr>
          <a:xfrm>
            <a:off x="5020042" y="2102329"/>
            <a:ext cx="1883833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FB08D7D-CB3E-3C95-9DF9-1AF51A647F22}"/>
              </a:ext>
            </a:extLst>
          </p:cNvPr>
          <p:cNvSpPr/>
          <p:nvPr/>
        </p:nvSpPr>
        <p:spPr>
          <a:xfrm>
            <a:off x="8804291" y="2499844"/>
            <a:ext cx="1621368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EC8F-D18F-DA9D-667C-41F5BF7AE9E4}"/>
              </a:ext>
            </a:extLst>
          </p:cNvPr>
          <p:cNvSpPr txBox="1"/>
          <p:nvPr/>
        </p:nvSpPr>
        <p:spPr>
          <a:xfrm>
            <a:off x="5241950" y="1955578"/>
            <a:ext cx="144142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킹덤러쉬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0A035-7743-E813-CB59-368300AF3C20}"/>
              </a:ext>
            </a:extLst>
          </p:cNvPr>
          <p:cNvSpPr txBox="1"/>
          <p:nvPr/>
        </p:nvSpPr>
        <p:spPr>
          <a:xfrm>
            <a:off x="9064984" y="2351118"/>
            <a:ext cx="109998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팔라독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49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id="{26A07A90-69B0-83CC-180D-783A24BB4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93AFE5-C459-639B-C407-4977B8B6FB89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565544" y="1330454"/>
            <a:ext cx="10798416" cy="4624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문제를 해결해 재화 수급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수학 문제를 풀어 즉각적인 보상을 제공해 학습에 대한 재미를 이끌어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풀이의 중요 포인트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빠른 계산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적이 끊임없이 등장해 신속한 재화 수급 요구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정확한 계산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문제를 여러 번 틀릴수록 획득하는 재화 감소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단답형 문제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선택형 문제는 선택지 내에서 무작위로 선택해 넘길 수 있어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직접 답을 작성하는 단답형 문제 추가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깊은 사고를 유도하는 균형 있는 문제 풀이 환경 제공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1DD74D2-8464-9263-F3CD-3B1874027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D111A5-747C-CD2C-D410-F9845AEDE0BF}"/>
              </a:ext>
            </a:extLst>
          </p:cNvPr>
          <p:cNvSpPr txBox="1"/>
          <p:nvPr/>
        </p:nvSpPr>
        <p:spPr>
          <a:xfrm>
            <a:off x="768535" y="396000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 descr="직사각형, 스크린샷, 디자인, 라인이(가) 표시된 사진&#10;&#10;자동 생성된 설명">
            <a:extLst>
              <a:ext uri="{FF2B5EF4-FFF2-40B4-BE49-F238E27FC236}">
                <a16:creationId xmlns:a16="http://schemas.microsoft.com/office/drawing/2014/main" id="{33DD0475-880C-76F7-AD94-4F2D45CE6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191" y="1807116"/>
            <a:ext cx="2201524" cy="27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4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1C7AB0B5-A621-FFF3-0301-EB585C57F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366458-DB52-B85A-3B64-B8C7219F6318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555893" y="1299552"/>
            <a:ext cx="9848455" cy="4763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이해 과정에서 증가하는 수학에 대한 관심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유닛의 비용 및 능력치에 대한 분석을 통해 최적의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재화 수급과 유닛 고용의 경제 활동을 통한 수학적 사고력 증진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게임 자체가 수학으로 가득 차 있음을 유저가 자연스럽게 경험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49C94F77-37D5-776C-5475-51851A81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26813-86E3-87C3-4098-CFD0CC0D789C}"/>
              </a:ext>
            </a:extLst>
          </p:cNvPr>
          <p:cNvSpPr txBox="1"/>
          <p:nvPr/>
        </p:nvSpPr>
        <p:spPr>
          <a:xfrm>
            <a:off x="768535" y="396000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961235E-2A6A-B7A3-B248-BCEDE12FDD7A}"/>
              </a:ext>
            </a:extLst>
          </p:cNvPr>
          <p:cNvSpPr/>
          <p:nvPr/>
        </p:nvSpPr>
        <p:spPr>
          <a:xfrm>
            <a:off x="3321286" y="2011068"/>
            <a:ext cx="5549425" cy="261784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160EC2-67B7-A316-CDBF-C1261B59A7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3" r="557" b="937"/>
          <a:stretch/>
        </p:blipFill>
        <p:spPr>
          <a:xfrm>
            <a:off x="3376491" y="2070099"/>
            <a:ext cx="5439013" cy="24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7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196E4F4-E4D9-72AF-35F2-FFCDA7342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7D464522-0C64-3597-D2E4-0FA209B38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C87E0-0573-5C97-180D-08C3FC368F48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3DC59A9-0446-0D53-540E-814189437B56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9F8093B-C7E6-1DF5-E28C-EEFF43AC87D5}"/>
              </a:ext>
            </a:extLst>
          </p:cNvPr>
          <p:cNvSpPr/>
          <p:nvPr/>
        </p:nvSpPr>
        <p:spPr>
          <a:xfrm>
            <a:off x="529166" y="1483044"/>
            <a:ext cx="3568701" cy="169195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A9D593D-5CA6-2688-0455-00B9D671287D}"/>
              </a:ext>
            </a:extLst>
          </p:cNvPr>
          <p:cNvSpPr/>
          <p:nvPr/>
        </p:nvSpPr>
        <p:spPr>
          <a:xfrm>
            <a:off x="2453357" y="2764116"/>
            <a:ext cx="3673691" cy="172911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63FCD7F-CD7A-131C-BD83-3D1307BAEE21}"/>
              </a:ext>
            </a:extLst>
          </p:cNvPr>
          <p:cNvSpPr/>
          <p:nvPr/>
        </p:nvSpPr>
        <p:spPr>
          <a:xfrm>
            <a:off x="5346828" y="1484899"/>
            <a:ext cx="3441572" cy="1648248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FDC3E5A-48D4-BA29-614C-BE9547C3F207}"/>
              </a:ext>
            </a:extLst>
          </p:cNvPr>
          <p:cNvSpPr/>
          <p:nvPr/>
        </p:nvSpPr>
        <p:spPr>
          <a:xfrm>
            <a:off x="7518400" y="2696479"/>
            <a:ext cx="3886200" cy="184002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5F151D-5F09-0AA6-BAF5-4521ED30F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6" y="1527235"/>
            <a:ext cx="3489741" cy="16059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64BE01-0155-C33B-B451-4B40D3F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567" y="2807765"/>
            <a:ext cx="3611433" cy="16551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F81FEE-E02F-1D82-7FC1-5FEB15693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657" y="1527235"/>
            <a:ext cx="3349261" cy="15424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C4A17E-09C7-FC77-2B24-E07F2C40D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746" y="2750209"/>
            <a:ext cx="3789754" cy="17282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606411" y="4681088"/>
            <a:ext cx="11056422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처음 시작하는 유저에게 게임의 스토리 설명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이해를 돕는 삽화를 통해 게임에 대해 몰입하고 전반적인 스토리를 이해할 수 있도록 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화면을 터치해 다음 장면으로 넘어가도록 설정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847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5EAD740C-C7E3-D9C5-9FEF-2880901FA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1D0BA3-7C90-FAFB-C099-CA8A0597F30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1" name="그림 10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76F3A1E6-D481-FB0F-AB75-F297917B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E5255D-A4DE-69FB-D588-9A2E553BA37C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609880" y="4918911"/>
            <a:ext cx="7414209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유저의 수준을 고려해 쉽게 게임을 따라할 수 있도록 게임의 기능을 하나씩 설명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설문을 통해 문제 풀이 능력의 대략적인 수준을 파악한 후 학습 진행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5EFEC8-14FC-15DD-6EBE-E7CF71DDB5E1}"/>
              </a:ext>
            </a:extLst>
          </p:cNvPr>
          <p:cNvSpPr/>
          <p:nvPr/>
        </p:nvSpPr>
        <p:spPr>
          <a:xfrm>
            <a:off x="508038" y="1496435"/>
            <a:ext cx="4242788" cy="198597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6455112-0E2D-E378-9D70-EAE587721398}"/>
              </a:ext>
            </a:extLst>
          </p:cNvPr>
          <p:cNvSpPr/>
          <p:nvPr/>
        </p:nvSpPr>
        <p:spPr>
          <a:xfrm>
            <a:off x="7460991" y="1561180"/>
            <a:ext cx="4142101" cy="195625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D5D67E-AF84-8883-E154-EFFDDA71CE4D}"/>
              </a:ext>
            </a:extLst>
          </p:cNvPr>
          <p:cNvSpPr/>
          <p:nvPr/>
        </p:nvSpPr>
        <p:spPr>
          <a:xfrm>
            <a:off x="3764280" y="2459376"/>
            <a:ext cx="4318000" cy="204998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1183A0-764A-A6DE-5EC5-45F6D7DD3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78" y="1537764"/>
            <a:ext cx="4148667" cy="1917780"/>
          </a:xfrm>
          <a:prstGeom prst="rect">
            <a:avLst/>
          </a:prstGeom>
        </p:spPr>
      </p:pic>
      <p:pic>
        <p:nvPicPr>
          <p:cNvPr id="4" name="그림 3" descr="나무, 스크린샷, 텍스트, 크리스마스 트리이(가) 표시된 사진&#10;&#10;자동 생성된 설명">
            <a:extLst>
              <a:ext uri="{FF2B5EF4-FFF2-40B4-BE49-F238E27FC236}">
                <a16:creationId xmlns:a16="http://schemas.microsoft.com/office/drawing/2014/main" id="{40FCD836-9BD8-9C2D-ADB6-11E6DF2B2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895" y="2509955"/>
            <a:ext cx="4242789" cy="1956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4DF26-4ACE-C369-8F9E-80068A77F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888" y="1604331"/>
            <a:ext cx="4061936" cy="18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9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D14D31A7-2EEC-30F1-3A26-829B797CC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151FA3-0FB1-3BCF-A2D5-E46296D75EDF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7690196" y="2019933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604800" y="4167350"/>
            <a:ext cx="10840720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스테이지가 진행되면서 강한 적 등장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 상단의 간략한 유저 프로필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우측 상단의 설정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중앙의 스테이지 맵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해당 스테이지에서 얻은 별의 개수를 스테이지 깃발 위에 표시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클리어한 스테이지를 파란색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클리어할 스테이지를 주황색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진입 불가능한 스테이지를 자물쇠가 그려진 빨간색으로 표시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CFABB083-513B-5E6A-DA5B-12CBA62BD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60BEB-B77C-07B3-4E07-C1B78A87DAC5}"/>
              </a:ext>
            </a:extLst>
          </p:cNvPr>
          <p:cNvSpPr txBox="1"/>
          <p:nvPr/>
        </p:nvSpPr>
        <p:spPr>
          <a:xfrm>
            <a:off x="768535" y="396000"/>
            <a:ext cx="4317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6D27A5-8371-1D90-EF90-C6B1552484E2}"/>
              </a:ext>
            </a:extLst>
          </p:cNvPr>
          <p:cNvSpPr/>
          <p:nvPr/>
        </p:nvSpPr>
        <p:spPr>
          <a:xfrm>
            <a:off x="1829879" y="1463040"/>
            <a:ext cx="5648922" cy="2649759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크리스마스 트리이(가) 표시된 사진&#10;&#10;자동 생성된 설명">
            <a:extLst>
              <a:ext uri="{FF2B5EF4-FFF2-40B4-BE49-F238E27FC236}">
                <a16:creationId xmlns:a16="http://schemas.microsoft.com/office/drawing/2014/main" id="{89DE3131-C1C6-A9BC-ACA4-76FB630F0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7" y="1513883"/>
            <a:ext cx="5563252" cy="25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4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1C7395D-6ADC-D41B-24AF-5B640692C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E63533-5807-1F4F-8DFD-31E25000B310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89600" y="2019932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167347"/>
            <a:ext cx="9084538" cy="213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깃발을 터치해 해당 스테이지에 대한 정보 출력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출현 적 정보 칸에 해당 스테이지에 등장하는 적의 종류와 레벨 표시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조건 칸에 해당 스테이지에서 별을 획득하기 위한 조건과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획득했을 때 받을 수 있는 보상 표시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하단에 현재 선택된 유저의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목록 표시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관리하기 위해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버튼을 통해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창으로 이동 가능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C873243-F189-FD49-A9D4-5D1D715B3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E73F6-E6E4-770C-34F0-4B8AC0B27E4F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9896CB-BBFC-EC20-F7BE-66AD081F21AD}"/>
              </a:ext>
            </a:extLst>
          </p:cNvPr>
          <p:cNvGrpSpPr/>
          <p:nvPr/>
        </p:nvGrpSpPr>
        <p:grpSpPr>
          <a:xfrm>
            <a:off x="1659384" y="1461600"/>
            <a:ext cx="5808216" cy="2649600"/>
            <a:chOff x="1700024" y="1279091"/>
            <a:chExt cx="5808216" cy="27290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AC7F3B1-958F-E554-E823-23F17182ED78}"/>
                </a:ext>
              </a:extLst>
            </p:cNvPr>
            <p:cNvSpPr/>
            <p:nvPr/>
          </p:nvSpPr>
          <p:spPr>
            <a:xfrm>
              <a:off x="1700024" y="1279091"/>
              <a:ext cx="5808216" cy="2729030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B54DF4-190F-40F3-06A1-F8FDD576C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213" y="1336921"/>
              <a:ext cx="5708614" cy="2625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374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DFE4E10-8B5A-5B21-8F66-71B8E1DDA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4426C2-2F1D-87DB-E8E9-1E29D15549F0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604800" y="5028229"/>
            <a:ext cx="9916497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게임에 몰입할 수 있도록 각각의 스테이지는 알파 스톤을 찾기 위한 여정에 따른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분위기 연출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후반부에 어두운 분위기를 조성해 더욱 어려운 스테이지가 펼쳐짐을 간접적으로 느낄 수 있도록 디자인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FDA57E4D-13DC-E36A-B263-59152804A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99D827-422A-AC47-3324-3AC6F18F74F5}"/>
              </a:ext>
            </a:extLst>
          </p:cNvPr>
          <p:cNvSpPr txBox="1"/>
          <p:nvPr/>
        </p:nvSpPr>
        <p:spPr>
          <a:xfrm>
            <a:off x="768535" y="396000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953A6C-CC52-DDB1-32F5-B2D4F94901C6}"/>
              </a:ext>
            </a:extLst>
          </p:cNvPr>
          <p:cNvSpPr/>
          <p:nvPr/>
        </p:nvSpPr>
        <p:spPr>
          <a:xfrm>
            <a:off x="715084" y="1478655"/>
            <a:ext cx="10668219" cy="346125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아동 미술, 직사각형이(가) 표시된 사진&#10;&#10;자동 생성된 설명">
            <a:extLst>
              <a:ext uri="{FF2B5EF4-FFF2-40B4-BE49-F238E27FC236}">
                <a16:creationId xmlns:a16="http://schemas.microsoft.com/office/drawing/2014/main" id="{3E8501E2-8045-B404-6266-3BBBC93AE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0" y="1534776"/>
            <a:ext cx="10549467" cy="2261380"/>
          </a:xfrm>
          <a:prstGeom prst="rect">
            <a:avLst/>
          </a:prstGeom>
        </p:spPr>
      </p:pic>
      <p:pic>
        <p:nvPicPr>
          <p:cNvPr id="11" name="그림 10" descr="PC 게임, 만화 영화, 애니메이션, 전략 비디오 게임이(가) 표시된 사진&#10;&#10;자동 생성된 설명">
            <a:extLst>
              <a:ext uri="{FF2B5EF4-FFF2-40B4-BE49-F238E27FC236}">
                <a16:creationId xmlns:a16="http://schemas.microsoft.com/office/drawing/2014/main" id="{80D597DB-685C-28AF-D64B-903230A1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61" y="3903736"/>
            <a:ext cx="3420535" cy="993058"/>
          </a:xfrm>
          <a:prstGeom prst="rect">
            <a:avLst/>
          </a:prstGeom>
        </p:spPr>
      </p:pic>
      <p:pic>
        <p:nvPicPr>
          <p:cNvPr id="13" name="그림 12" descr="나무, 하늘, 경치이(가) 표시된 사진&#10;&#10;자동 생성된 설명">
            <a:extLst>
              <a:ext uri="{FF2B5EF4-FFF2-40B4-BE49-F238E27FC236}">
                <a16:creationId xmlns:a16="http://schemas.microsoft.com/office/drawing/2014/main" id="{E2193E5C-D217-4FDA-3211-6A647A9BC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0" y="3898249"/>
            <a:ext cx="3420535" cy="993059"/>
          </a:xfrm>
          <a:prstGeom prst="rect">
            <a:avLst/>
          </a:prstGeom>
        </p:spPr>
      </p:pic>
      <p:pic>
        <p:nvPicPr>
          <p:cNvPr id="15" name="그림 14" descr="스크린샷, 나무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FD5B354-2104-BBC3-EB30-FC1722338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96" y="3903736"/>
            <a:ext cx="3420533" cy="9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38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AC9ABB85-2B46-4334-6466-92952E107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5342D3-2758-6A20-4AC4-C920A396A03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89600" y="2014520"/>
            <a:ext cx="1962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효과음 크기 설정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배경음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크기 설정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진동 설정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언어 설정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AE7363-6989-A8A3-801D-65C0D22C5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4972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5B8C6-CD9B-80D8-0787-20485D9FE59D}"/>
              </a:ext>
            </a:extLst>
          </p:cNvPr>
          <p:cNvSpPr txBox="1"/>
          <p:nvPr/>
        </p:nvSpPr>
        <p:spPr>
          <a:xfrm>
            <a:off x="768535" y="396000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D3FC18-1BB3-D713-D533-A26BE5BF450B}"/>
              </a:ext>
            </a:extLst>
          </p:cNvPr>
          <p:cNvSpPr/>
          <p:nvPr/>
        </p:nvSpPr>
        <p:spPr>
          <a:xfrm>
            <a:off x="1757718" y="1445361"/>
            <a:ext cx="5659082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166498"/>
            <a:ext cx="10099039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효과음과 배경음악의 크기 설정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아군 성의 체력이 일정 비율로 감소할 때마다 등장하는 진동 유무 설정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언어를 한국어 또는 영어로 설정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CCEBD41-9ABF-1B8C-3829-0867802152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66" y="1488561"/>
            <a:ext cx="5574662" cy="2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DEE1D2B-F08E-74CD-198E-1EE1B383E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5342D3-2758-6A20-4AC4-C920A396A03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89600" y="2014520"/>
            <a:ext cx="1750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프로필 창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프로필 이미지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유저 이름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유저 정보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AE7363-6989-A8A3-801D-65C0D22C5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4972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5B8C6-CD9B-80D8-0787-20485D9FE59D}"/>
              </a:ext>
            </a:extLst>
          </p:cNvPr>
          <p:cNvSpPr txBox="1"/>
          <p:nvPr/>
        </p:nvSpPr>
        <p:spPr>
          <a:xfrm>
            <a:off x="768535" y="396000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 프로필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D3FC18-1BB3-D713-D533-A26BE5BF450B}"/>
              </a:ext>
            </a:extLst>
          </p:cNvPr>
          <p:cNvSpPr/>
          <p:nvPr/>
        </p:nvSpPr>
        <p:spPr>
          <a:xfrm>
            <a:off x="1757718" y="1445361"/>
            <a:ext cx="5659082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286E116-492D-0420-8D93-60EFECD3A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04" y="1488561"/>
            <a:ext cx="5564310" cy="256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166498"/>
            <a:ext cx="10099039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플레이하며 쌓은 기록 표시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진척도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클리어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푼 전체 수학 문제 수 등의 정보를 제공해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성취감과 더 나은 기록을 위한 동기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자신이 좋아하는 캐릭터로 프로필 이미지를 변경해 자신만의 게임이라는 애착 형성 유도</a:t>
            </a:r>
          </a:p>
        </p:txBody>
      </p:sp>
    </p:spTree>
    <p:extLst>
      <p:ext uri="{BB962C8B-B14F-4D97-AF65-F5344CB8AC3E}">
        <p14:creationId xmlns:p14="http://schemas.microsoft.com/office/powerpoint/2010/main" val="1749976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DDAA077-3AED-64E3-15A6-3E05467C5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E8CA19-A84A-77DF-B037-6F46CDD380DC}"/>
              </a:ext>
            </a:extLst>
          </p:cNvPr>
          <p:cNvSpPr/>
          <p:nvPr/>
        </p:nvSpPr>
        <p:spPr>
          <a:xfrm>
            <a:off x="381812" y="1349844"/>
            <a:ext cx="11428376" cy="523220"/>
          </a:xfrm>
          <a:prstGeom prst="round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6DC153D-B730-2A4B-6895-7B860F1E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396000"/>
            <a:ext cx="1978317" cy="810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768535" y="396000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B00790-FA89-B955-0952-B8D45DF4366A}"/>
              </a:ext>
            </a:extLst>
          </p:cNvPr>
          <p:cNvSpPr/>
          <p:nvPr/>
        </p:nvSpPr>
        <p:spPr>
          <a:xfrm>
            <a:off x="381812" y="2008845"/>
            <a:ext cx="11428376" cy="435131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5DAE9-E355-3DF3-1AE4-BCD9BE096D88}"/>
              </a:ext>
            </a:extLst>
          </p:cNvPr>
          <p:cNvSpPr txBox="1"/>
          <p:nvPr/>
        </p:nvSpPr>
        <p:spPr>
          <a:xfrm>
            <a:off x="2598874" y="1043521"/>
            <a:ext cx="1526380" cy="4566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SemiBold" panose="02000703000000020004" pitchFamily="50" charset="-127"/>
              </a:rPr>
              <a:t>게임 개요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게임 설명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스토리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기획 의도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게임 설정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레퍼런스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학습 효과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0FA6C-8D90-D2B6-2DDF-3E3AD1EEF52C}"/>
              </a:ext>
            </a:extLst>
          </p:cNvPr>
          <p:cNvSpPr txBox="1"/>
          <p:nvPr/>
        </p:nvSpPr>
        <p:spPr>
          <a:xfrm>
            <a:off x="4663136" y="1043521"/>
            <a:ext cx="1936748" cy="51822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F349-46F8-D272-C369-E7EAA69A06AB}"/>
              </a:ext>
            </a:extLst>
          </p:cNvPr>
          <p:cNvSpPr txBox="1"/>
          <p:nvPr/>
        </p:nvSpPr>
        <p:spPr>
          <a:xfrm>
            <a:off x="7005517" y="1043521"/>
            <a:ext cx="2079416" cy="27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목표에 맞는 디자인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4211E-04FF-08D1-F49D-B47C342147F9}"/>
              </a:ext>
            </a:extLst>
          </p:cNvPr>
          <p:cNvSpPr txBox="1"/>
          <p:nvPr/>
        </p:nvSpPr>
        <p:spPr>
          <a:xfrm>
            <a:off x="9490566" y="1043521"/>
            <a:ext cx="1858201" cy="2104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PvP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콘텐츠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38E9B-48C4-83F6-4E12-E660F02850EC}"/>
              </a:ext>
            </a:extLst>
          </p:cNvPr>
          <p:cNvSpPr txBox="1"/>
          <p:nvPr/>
        </p:nvSpPr>
        <p:spPr>
          <a:xfrm>
            <a:off x="861867" y="1045861"/>
            <a:ext cx="1194558" cy="841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156750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64C8F3EF-68BE-EA4A-04C1-22ED4F102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575EA8-03EB-154B-CC33-CEF023B32A7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7689600" y="2016000"/>
            <a:ext cx="2257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이전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저장된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선택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평균 비용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보유 카드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유닛 카드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5C385B3A-670A-F02B-15E9-D7ECB5F07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81652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3F81F-1635-F493-9B47-C02DE2BFACFD}"/>
              </a:ext>
            </a:extLst>
          </p:cNvPr>
          <p:cNvSpPr txBox="1"/>
          <p:nvPr/>
        </p:nvSpPr>
        <p:spPr>
          <a:xfrm>
            <a:off x="768535" y="396000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04800" y="4165200"/>
            <a:ext cx="8346439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구성할 수 있는 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좌측의 유닛을 오른쪽의 화면으로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끌어다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놓아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덱에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추가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저장해 유저가 원하는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덱으로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쉽게 변경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비용을 표시해 유닛 소환 비용의 효율성을 쉽게 확인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B4CD1E4-D22E-801A-5486-35EF8610E998}"/>
              </a:ext>
            </a:extLst>
          </p:cNvPr>
          <p:cNvSpPr/>
          <p:nvPr/>
        </p:nvSpPr>
        <p:spPr>
          <a:xfrm>
            <a:off x="1704160" y="1447200"/>
            <a:ext cx="5680276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만화 영화, 텍스트이(가) 표시된 사진&#10;&#10;자동 생성된 설명">
            <a:extLst>
              <a:ext uri="{FF2B5EF4-FFF2-40B4-BE49-F238E27FC236}">
                <a16:creationId xmlns:a16="http://schemas.microsoft.com/office/drawing/2014/main" id="{EBC1EDA6-CCD5-2A0B-57AB-1E3D60033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60" y="1489285"/>
            <a:ext cx="5572276" cy="2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F822BD41-9551-8FC3-0158-7C542AC57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7FB2DC-DDE2-DB81-E42C-5E0ABFE0E3E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A4DB6C1E-1354-7461-A1C8-5241F485E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816520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08BE3-4CE6-2726-4C17-160AD414F759}"/>
              </a:ext>
            </a:extLst>
          </p:cNvPr>
          <p:cNvSpPr txBox="1"/>
          <p:nvPr/>
        </p:nvSpPr>
        <p:spPr>
          <a:xfrm>
            <a:off x="768535" y="396000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7A44E4-0DD4-C7C3-FF35-BDF0B7CB47CF}"/>
              </a:ext>
            </a:extLst>
          </p:cNvPr>
          <p:cNvSpPr/>
          <p:nvPr/>
        </p:nvSpPr>
        <p:spPr>
          <a:xfrm>
            <a:off x="1274244" y="1447200"/>
            <a:ext cx="5690436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F9C09439-0BE7-BC2F-7D55-CA01E809C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2" y="1489285"/>
            <a:ext cx="5587872" cy="256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165200"/>
            <a:ext cx="10921720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화면이 이어져 있는 느낌이 들도록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구성해 게임의 전체적인 통일감 향상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선택한 유닛에 대한 정보 표시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카드 개수가 충분할 경우 업그레이드 가능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 시 유닛의 일부 능력치 상승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262880" y="2137084"/>
            <a:ext cx="3804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선택한 유닛 카드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유닛의 이름과 정보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유닛의 능력치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유닛 카드의 보유량과 업그레이드 버튼</a:t>
            </a:r>
          </a:p>
        </p:txBody>
      </p:sp>
    </p:spTree>
    <p:extLst>
      <p:ext uri="{BB962C8B-B14F-4D97-AF65-F5344CB8AC3E}">
        <p14:creationId xmlns:p14="http://schemas.microsoft.com/office/powerpoint/2010/main" val="3662562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6A2CF5A-1206-6F73-5D1B-C518C7C396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D95804-8A24-7D50-5C12-FC23B4279824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50767DC4-59F7-4BF1-ACDF-43A5DC3C6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60316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6FE9D-1FCB-C130-3A2C-389E69F203A1}"/>
              </a:ext>
            </a:extLst>
          </p:cNvPr>
          <p:cNvSpPr txBox="1"/>
          <p:nvPr/>
        </p:nvSpPr>
        <p:spPr>
          <a:xfrm>
            <a:off x="768535" y="396000"/>
            <a:ext cx="3780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04800" y="4165200"/>
            <a:ext cx="8170827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코인을 획득하기 위해 문제 풀이 창 전환 버튼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상하 슬라이드로 문제 풀이 창으로 전환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성은 세 단계로 업그레이드되며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체력과 코인 보유량이 증가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소환 버튼을 소환하려는 레인으로 슬라이드해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소환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플레이어는 자신의 성을 지키고 적군의 성을 무너뜨려 승리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6993465" y="1905692"/>
            <a:ext cx="213231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메뉴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수학문제 </a:t>
            </a:r>
            <a:r>
              <a:rPr lang="ko-KR" altLang="en-US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열기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아군 및 적 성 체력 바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게임 경과 시간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보유 코인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아군 성</a:t>
            </a:r>
          </a:p>
          <a:p>
            <a:endPara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7E6E4-2D6B-26A6-F2DF-C3B2A5B7A15B}"/>
              </a:ext>
            </a:extLst>
          </p:cNvPr>
          <p:cNvSpPr txBox="1"/>
          <p:nvPr/>
        </p:nvSpPr>
        <p:spPr>
          <a:xfrm>
            <a:off x="9096147" y="1905692"/>
            <a:ext cx="1959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아군 유닛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⑦ 레인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⑧ 적군 유닛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⑨ 성 업그레이드 버튼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⑩ 아군 유닛 소환 버튼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A04521-0CA5-339F-B19C-3513E40868D4}"/>
              </a:ext>
            </a:extLst>
          </p:cNvPr>
          <p:cNvSpPr/>
          <p:nvPr/>
        </p:nvSpPr>
        <p:spPr>
          <a:xfrm>
            <a:off x="1136662" y="1465647"/>
            <a:ext cx="5680276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나무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54BF08FD-C8E9-F6DA-46EF-EC7D0706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98" y="1507732"/>
            <a:ext cx="5559148" cy="2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6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E697D1E-54CD-377B-D31B-43037A3D1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F161C8-C692-F211-08B1-9380E03AC803}"/>
              </a:ext>
            </a:extLst>
          </p:cNvPr>
          <p:cNvSpPr/>
          <p:nvPr/>
        </p:nvSpPr>
        <p:spPr>
          <a:xfrm>
            <a:off x="452932" y="1376539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38A39A4-8F6B-A4C5-B759-DCAE4539D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396000"/>
            <a:ext cx="5870605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73353-1CD6-CE1F-95C7-E759B45B9802}"/>
              </a:ext>
            </a:extLst>
          </p:cNvPr>
          <p:cNvSpPr txBox="1"/>
          <p:nvPr/>
        </p:nvSpPr>
        <p:spPr>
          <a:xfrm>
            <a:off x="768535" y="396000"/>
            <a:ext cx="5086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63B985-D34D-2F47-0213-CD79493303A2}"/>
              </a:ext>
            </a:extLst>
          </p:cNvPr>
          <p:cNvSpPr/>
          <p:nvPr/>
        </p:nvSpPr>
        <p:spPr>
          <a:xfrm>
            <a:off x="1702800" y="1447200"/>
            <a:ext cx="5660609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나무, PC 게임이(가) 표시된 사진&#10;&#10;자동 생성된 설명">
            <a:extLst>
              <a:ext uri="{FF2B5EF4-FFF2-40B4-BE49-F238E27FC236}">
                <a16:creationId xmlns:a16="http://schemas.microsoft.com/office/drawing/2014/main" id="{C917C91A-AAA5-DA31-2170-4C82A377B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59" y="1495361"/>
            <a:ext cx="5559148" cy="256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165200"/>
            <a:ext cx="11205388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문제가 확률적으로 등장해 플레이어가 계속하여 무작위로 정답을 고르는 것 방지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성의 레벨이 높을수록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정답을 맞출 때 틀린 횟수가 적을수록 높은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제공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매쓰피드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API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수준 높은 맞춤형 문제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중 문제 풀이에 제한을 두지 않아 수학 문제 풀이에 대한 부담감 해소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89600" y="2275080"/>
            <a:ext cx="2400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수학문제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문제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문제의 객관식 선택지</a:t>
            </a:r>
          </a:p>
        </p:txBody>
      </p:sp>
    </p:spTree>
    <p:extLst>
      <p:ext uri="{BB962C8B-B14F-4D97-AF65-F5344CB8AC3E}">
        <p14:creationId xmlns:p14="http://schemas.microsoft.com/office/powerpoint/2010/main" val="418774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F72C66D-A34E-5667-9F91-C794D96B7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1E4574-D461-8BC2-B95C-92553FCE4CC9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04800" y="4165200"/>
            <a:ext cx="7511993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최초 클리어했을 때 표시되는 화면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 몰입할 수 있는 수려한 디자인의 삽화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클리어의 성취감 및 추가 컨텐츠 암시를 통한 게임에 대한 지속적 기대감 제공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2557445-91DA-0E77-C49D-89104E69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7776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7A188-F629-2EDA-C1AC-B5230DEB1714}"/>
              </a:ext>
            </a:extLst>
          </p:cNvPr>
          <p:cNvSpPr txBox="1"/>
          <p:nvPr/>
        </p:nvSpPr>
        <p:spPr>
          <a:xfrm>
            <a:off x="768535" y="396000"/>
            <a:ext cx="3740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AE9955-67C7-CA44-548B-7945E4D3AD30}"/>
              </a:ext>
            </a:extLst>
          </p:cNvPr>
          <p:cNvSpPr/>
          <p:nvPr/>
        </p:nvSpPr>
        <p:spPr>
          <a:xfrm>
            <a:off x="6124472" y="1447200"/>
            <a:ext cx="5205545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PC 게임, 만화 영화, CG 아트워크, 애니메이션이(가) 표시된 사진&#10;&#10;자동 생성된 설명">
            <a:extLst>
              <a:ext uri="{FF2B5EF4-FFF2-40B4-BE49-F238E27FC236}">
                <a16:creationId xmlns:a16="http://schemas.microsoft.com/office/drawing/2014/main" id="{7F8DEDBE-A620-10FD-8191-23CCA1FD9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90" y="1489285"/>
            <a:ext cx="5126400" cy="25632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C3FD54-4B5A-61B1-25CC-5E8762788E72}"/>
              </a:ext>
            </a:extLst>
          </p:cNvPr>
          <p:cNvSpPr/>
          <p:nvPr/>
        </p:nvSpPr>
        <p:spPr>
          <a:xfrm>
            <a:off x="732975" y="1447200"/>
            <a:ext cx="5205545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하늘, 물, 후면광, 일몰이(가) 표시된 사진&#10;&#10;자동 생성된 설명">
            <a:extLst>
              <a:ext uri="{FF2B5EF4-FFF2-40B4-BE49-F238E27FC236}">
                <a16:creationId xmlns:a16="http://schemas.microsoft.com/office/drawing/2014/main" id="{2D8B6E54-C127-DC52-BE0D-943EE6BC8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5" y="1489285"/>
            <a:ext cx="5126400" cy="2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66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6A6B0D16-F34D-26D6-49F3-462CD2B92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1A8B84E-AED8-8185-4E2A-63168A776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3566840" cy="810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A3EDE-D3A3-28A3-E87D-734869F3B82E}"/>
              </a:ext>
            </a:extLst>
          </p:cNvPr>
          <p:cNvSpPr txBox="1"/>
          <p:nvPr/>
        </p:nvSpPr>
        <p:spPr>
          <a:xfrm>
            <a:off x="768535" y="39600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A1CE6F5-4FF6-E135-56DB-053F98579BA1}"/>
              </a:ext>
            </a:extLst>
          </p:cNvPr>
          <p:cNvSpPr/>
          <p:nvPr/>
        </p:nvSpPr>
        <p:spPr>
          <a:xfrm>
            <a:off x="1237919" y="1668165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A9B7B5C-C045-7939-E961-151D40763B70}"/>
              </a:ext>
            </a:extLst>
          </p:cNvPr>
          <p:cNvSpPr/>
          <p:nvPr/>
        </p:nvSpPr>
        <p:spPr>
          <a:xfrm>
            <a:off x="4884057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43099D2-4153-74F6-0A06-3F943E4B809F}"/>
              </a:ext>
            </a:extLst>
          </p:cNvPr>
          <p:cNvSpPr/>
          <p:nvPr/>
        </p:nvSpPr>
        <p:spPr>
          <a:xfrm>
            <a:off x="8530195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C5F101-7E37-4B21-E6A1-317F3CECD64F}"/>
              </a:ext>
            </a:extLst>
          </p:cNvPr>
          <p:cNvSpPr/>
          <p:nvPr/>
        </p:nvSpPr>
        <p:spPr>
          <a:xfrm>
            <a:off x="939917" y="4508716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6F231D-9954-ED20-1E53-B72F2A86B25B}"/>
              </a:ext>
            </a:extLst>
          </p:cNvPr>
          <p:cNvSpPr/>
          <p:nvPr/>
        </p:nvSpPr>
        <p:spPr>
          <a:xfrm>
            <a:off x="897921" y="4299865"/>
            <a:ext cx="3103880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풀이에 대한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긍정적 경험 극대화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4508B2E-83BD-EF53-A328-E12DC3B436B0}"/>
              </a:ext>
            </a:extLst>
          </p:cNvPr>
          <p:cNvSpPr/>
          <p:nvPr/>
        </p:nvSpPr>
        <p:spPr>
          <a:xfrm>
            <a:off x="4423833" y="4508715"/>
            <a:ext cx="3344334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09628FC-C0E8-3A3E-A165-7DADB6EBBA7A}"/>
              </a:ext>
            </a:extLst>
          </p:cNvPr>
          <p:cNvSpPr/>
          <p:nvPr/>
        </p:nvSpPr>
        <p:spPr>
          <a:xfrm>
            <a:off x="8232194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65C456-5F8C-816F-76AD-D45B49E74E26}"/>
              </a:ext>
            </a:extLst>
          </p:cNvPr>
          <p:cNvSpPr/>
          <p:nvPr/>
        </p:nvSpPr>
        <p:spPr>
          <a:xfrm>
            <a:off x="4270204" y="4298916"/>
            <a:ext cx="3651589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전달하고자 하는 내용과 맞는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최적의 디자인 적용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B38809-2676-79DA-E32A-0FF65D6D9B5A}"/>
              </a:ext>
            </a:extLst>
          </p:cNvPr>
          <p:cNvSpPr/>
          <p:nvPr/>
        </p:nvSpPr>
        <p:spPr>
          <a:xfrm>
            <a:off x="8314016" y="4298915"/>
            <a:ext cx="2856243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재미와 편의를 느낄 수 있는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위한 노력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0B6FD2FC-54E5-FCC2-E159-758C838FE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5" y="2003969"/>
            <a:ext cx="1632632" cy="1632632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263C0F88-0B81-69E1-4207-A565BA260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18" y="2009049"/>
            <a:ext cx="1752278" cy="1752278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F92195B-635E-B82E-E962-06FA34564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29" y="2204057"/>
            <a:ext cx="1517942" cy="151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9304475-A32B-9937-2E72-F66DDE4E8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C2401-3FB5-3563-2A4C-6BB465984EC8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756180" y="4081208"/>
            <a:ext cx="11230960" cy="185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웅진에서 샘플로 제공해 준 코드 적극 활용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기능들을 활용하여 게임 기획에 맞게 적절히 변형시켜 사용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유저의 수준을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입력받아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저장하고 게임을 진행할 때 불러오도록 설정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난이도를 세분화해 문제 수준을 다채롭게 조절할 수 있을지 시도했으나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네 가지로 구분이 되어 있는 것을 확인해 그대로 사용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BCB9B244-D0A1-B031-D4B1-64DDD4D85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941DCA-203E-2F56-B0E7-82DD7F6D60F0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9D31AB-2FA1-B46C-13DA-EF5F3A4CAC83}"/>
              </a:ext>
            </a:extLst>
          </p:cNvPr>
          <p:cNvGrpSpPr/>
          <p:nvPr/>
        </p:nvGrpSpPr>
        <p:grpSpPr>
          <a:xfrm>
            <a:off x="1975914" y="1430973"/>
            <a:ext cx="8166511" cy="2701035"/>
            <a:chOff x="1764889" y="1484012"/>
            <a:chExt cx="8482804" cy="280564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06A4DF2-33C6-FE08-95BE-1EF962EBFE66}"/>
                </a:ext>
              </a:extLst>
            </p:cNvPr>
            <p:cNvSpPr/>
            <p:nvPr/>
          </p:nvSpPr>
          <p:spPr>
            <a:xfrm>
              <a:off x="1764889" y="1484012"/>
              <a:ext cx="8482804" cy="2805647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95889DE4-CBDC-F193-FFA4-E89315867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724" y="2950783"/>
              <a:ext cx="3400887" cy="13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01D3FF3D-F37F-A1A3-FFD6-CBA339EDA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638" y="1529107"/>
              <a:ext cx="4827480" cy="2715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FFC999A6-DA4D-9905-3CD9-5FB94283D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724" y="1529107"/>
              <a:ext cx="3366232" cy="1324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401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26DD071F-DEFF-BE41-A4D1-BDAD0D37F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B0C676-ECE1-AD2C-37DE-5EE183918B7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3626662" y="1876525"/>
            <a:ext cx="6838732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객관식 문제만 존재하던 샘플을 일정 확률로 주관식 문제도 등장하게 변경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문제는 정답이 정수인 경우에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10%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확률로 등장하게 설정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106EF70A-4D61-A2F5-12B1-1E612BE9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2620D2-ACCB-04B0-0DD1-9BCEF2F61C30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9F54C7-77D2-0E77-91D3-0296F2BE425F}"/>
              </a:ext>
            </a:extLst>
          </p:cNvPr>
          <p:cNvGrpSpPr/>
          <p:nvPr/>
        </p:nvGrpSpPr>
        <p:grpSpPr>
          <a:xfrm>
            <a:off x="510608" y="1470497"/>
            <a:ext cx="2987259" cy="1694774"/>
            <a:chOff x="257591" y="1424239"/>
            <a:chExt cx="3847049" cy="218256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1570331-7FA4-D93A-3539-75FDAFD47989}"/>
                </a:ext>
              </a:extLst>
            </p:cNvPr>
            <p:cNvSpPr/>
            <p:nvPr/>
          </p:nvSpPr>
          <p:spPr>
            <a:xfrm>
              <a:off x="257591" y="1424239"/>
              <a:ext cx="3847049" cy="2182562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32719ECA-825D-325C-121E-F49465AA6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28" y="1465567"/>
              <a:ext cx="3742991" cy="2098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35508-3313-CA62-AE5C-F0901BD1BB2F}"/>
              </a:ext>
            </a:extLst>
          </p:cNvPr>
          <p:cNvGrpSpPr/>
          <p:nvPr/>
        </p:nvGrpSpPr>
        <p:grpSpPr>
          <a:xfrm>
            <a:off x="533400" y="3429000"/>
            <a:ext cx="2987259" cy="1694774"/>
            <a:chOff x="268700" y="3765070"/>
            <a:chExt cx="3847049" cy="218256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AE9F238-2307-18CD-E034-85BB60EFFA52}"/>
                </a:ext>
              </a:extLst>
            </p:cNvPr>
            <p:cNvSpPr/>
            <p:nvPr/>
          </p:nvSpPr>
          <p:spPr>
            <a:xfrm>
              <a:off x="268700" y="3765070"/>
              <a:ext cx="3847049" cy="2182562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A682CB19-58AF-AA1F-0725-88FC270BD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31" y="3807334"/>
              <a:ext cx="3729388" cy="2098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DC0BD4-3AD0-79F3-5629-A96C2919FEBB}"/>
              </a:ext>
            </a:extLst>
          </p:cNvPr>
          <p:cNvSpPr txBox="1"/>
          <p:nvPr/>
        </p:nvSpPr>
        <p:spPr>
          <a:xfrm>
            <a:off x="3626662" y="3625983"/>
            <a:ext cx="6248827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때 오답을 서버에 전송하고 문제가 바로 넘어가지 않고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오답 정보를 기록한 후 문제 문항을 지운 후 정답을 맞췄을 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오답 정보를 서버에 전송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B7B38-4F8F-43F5-3A8A-C57CA12F7FB0}"/>
              </a:ext>
            </a:extLst>
          </p:cNvPr>
          <p:cNvSpPr txBox="1"/>
          <p:nvPr/>
        </p:nvSpPr>
        <p:spPr>
          <a:xfrm>
            <a:off x="554354" y="5191699"/>
            <a:ext cx="11034396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위와 같은 과정으로 다양한 문제를 제공해 유저가 지루하지 않도록 하고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서버에 기록해 유저의 수학 능력을 지속적으로 추적해 난이도에 적합한 문제를 제출하는 시스템 구축 </a:t>
            </a:r>
          </a:p>
        </p:txBody>
      </p:sp>
    </p:spTree>
    <p:extLst>
      <p:ext uri="{BB962C8B-B14F-4D97-AF65-F5344CB8AC3E}">
        <p14:creationId xmlns:p14="http://schemas.microsoft.com/office/powerpoint/2010/main" val="190832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DF2A93C7-F289-8B53-27EC-60E8B8E81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77AF41B-4EDC-4E36-B296-C6226F8FAA8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42E0826F-7BE6-D9A9-6A18-24A0C1D56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06398-7FCD-CD5D-7815-0ED3B5EC1E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CC9EA-B26D-4E0C-2E1F-3DD0C9A259D1}"/>
              </a:ext>
            </a:extLst>
          </p:cNvPr>
          <p:cNvSpPr txBox="1"/>
          <p:nvPr/>
        </p:nvSpPr>
        <p:spPr>
          <a:xfrm>
            <a:off x="459458" y="1308515"/>
            <a:ext cx="1866217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76186D-34DF-8650-55A8-DDA87C27C613}"/>
              </a:ext>
            </a:extLst>
          </p:cNvPr>
          <p:cNvSpPr txBox="1"/>
          <p:nvPr/>
        </p:nvSpPr>
        <p:spPr>
          <a:xfrm>
            <a:off x="997938" y="4723912"/>
            <a:ext cx="8650125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게임에서 문제를 푸려고 하는 대신 빠르게 넘겨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획득하려는 의도되지 않은 행동 예상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대한 대비책으로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피드백으로 작용하는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시스템의 필요성 느낌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잘못된 행동에 대한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긍정적인 행동으로 극복할 수 있도록 설계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1D972F-C0AF-5725-F32D-09D2FA40816D}"/>
              </a:ext>
            </a:extLst>
          </p:cNvPr>
          <p:cNvGrpSpPr/>
          <p:nvPr/>
        </p:nvGrpSpPr>
        <p:grpSpPr>
          <a:xfrm>
            <a:off x="1054947" y="1893967"/>
            <a:ext cx="4789724" cy="2681791"/>
            <a:chOff x="1054947" y="1893967"/>
            <a:chExt cx="4789724" cy="2681791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0FADBE8-44D6-E0FE-8F0A-BC3AA460FAE0}"/>
                </a:ext>
              </a:extLst>
            </p:cNvPr>
            <p:cNvSpPr/>
            <p:nvPr/>
          </p:nvSpPr>
          <p:spPr>
            <a:xfrm>
              <a:off x="1054947" y="1893967"/>
              <a:ext cx="4789724" cy="2681791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29E34DD3-3056-C096-D895-56D620EFB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219" y="1949661"/>
              <a:ext cx="4713340" cy="2596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855A12A-30FC-508E-A5BB-41991D224B30}"/>
              </a:ext>
            </a:extLst>
          </p:cNvPr>
          <p:cNvGrpSpPr/>
          <p:nvPr/>
        </p:nvGrpSpPr>
        <p:grpSpPr>
          <a:xfrm>
            <a:off x="6226483" y="1893967"/>
            <a:ext cx="4736157" cy="2681791"/>
            <a:chOff x="6226483" y="1893967"/>
            <a:chExt cx="4736157" cy="2681791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BB1796BE-47ED-5F98-B7BD-8FF97FA047F9}"/>
                </a:ext>
              </a:extLst>
            </p:cNvPr>
            <p:cNvSpPr/>
            <p:nvPr/>
          </p:nvSpPr>
          <p:spPr>
            <a:xfrm>
              <a:off x="6226483" y="1893967"/>
              <a:ext cx="4736157" cy="2681791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6939533F-67C6-EC74-DBA4-86C2E0A7A5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8141" y="1949662"/>
              <a:ext cx="4643658" cy="259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842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BF8B977E-EB2F-45F0-F9BE-A4345D930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E78584C-1D7F-018C-7F62-675FA6CEBA0B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3273725" y="1948078"/>
            <a:ext cx="7773282" cy="337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때 정해진 시간 내 발생한 추가적인 오답 횟수를 측정하고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오답이 짧은 시간에 과도하게 나타날 경우 처음에는 경고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이후 엘리트 유닛이 등장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이전에 제작한 오답 시의 이벤트 함수를 활용해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추가적 오답 횟수를 측정해 해결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수준보다 강한 유닛을 통해 잘못된 행동의 결과를 직면하고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악화된 상황을 극복하기 위해 문제를 더 열심히 풀도록 유도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잘못된 행동을 강제로 제재하는 것이 아닌 긍정적인 행동으로 이겨낼 수 있음을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올바른 가치관과 행동을 유도해 바르게 성장할 수 있도록 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2A90D79-E421-0118-10E9-C416D1B68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5AC4D-7728-7C0E-684D-F0724462BF28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545E40C-2993-ABE5-1C51-1CF75C367718}"/>
              </a:ext>
            </a:extLst>
          </p:cNvPr>
          <p:cNvSpPr/>
          <p:nvPr/>
        </p:nvSpPr>
        <p:spPr>
          <a:xfrm>
            <a:off x="708277" y="1675527"/>
            <a:ext cx="2436243" cy="4323953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C6A964C-24B9-AD32-11B3-50C51D58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35" y="1741273"/>
            <a:ext cx="2318934" cy="420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클립아트, 일러스트레이션, 만화 영화, 두개골이(가) 표시된 사진&#10;&#10;자동 생성된 설명">
            <a:extLst>
              <a:ext uri="{FF2B5EF4-FFF2-40B4-BE49-F238E27FC236}">
                <a16:creationId xmlns:a16="http://schemas.microsoft.com/office/drawing/2014/main" id="{3CD027BC-8CE1-2BED-74D6-967DAD6A8F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99"/>
          <a:stretch/>
        </p:blipFill>
        <p:spPr>
          <a:xfrm>
            <a:off x="9269328" y="5114698"/>
            <a:ext cx="2154137" cy="124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2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A04E4A3-3FEE-E264-2265-66946D61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8" name="그림 7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0A04034-1CD3-BA3C-705D-6C920D6D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2647058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84EDF-9768-17BA-43B7-1804BE85A868}"/>
              </a:ext>
            </a:extLst>
          </p:cNvPr>
          <p:cNvSpPr txBox="1"/>
          <p:nvPr/>
        </p:nvSpPr>
        <p:spPr>
          <a:xfrm>
            <a:off x="768535" y="396000"/>
            <a:ext cx="1773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5C9027-A3B6-CDFE-B61F-3E45EBABB5C9}"/>
              </a:ext>
            </a:extLst>
          </p:cNvPr>
          <p:cNvSpPr/>
          <p:nvPr/>
        </p:nvSpPr>
        <p:spPr>
          <a:xfrm>
            <a:off x="381811" y="1349844"/>
            <a:ext cx="3600000" cy="1010138"/>
          </a:xfrm>
          <a:prstGeom prst="roundRect">
            <a:avLst>
              <a:gd name="adj" fmla="val 8315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FD35C8-8B5C-5120-2CA1-DE6E73F3B141}"/>
              </a:ext>
            </a:extLst>
          </p:cNvPr>
          <p:cNvSpPr/>
          <p:nvPr/>
        </p:nvSpPr>
        <p:spPr>
          <a:xfrm>
            <a:off x="381811" y="2516803"/>
            <a:ext cx="3600000" cy="384335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4CCAF67-D80B-09B4-3F6D-3655E44D0AF5}"/>
              </a:ext>
            </a:extLst>
          </p:cNvPr>
          <p:cNvSpPr/>
          <p:nvPr/>
        </p:nvSpPr>
        <p:spPr>
          <a:xfrm>
            <a:off x="8210188" y="2516802"/>
            <a:ext cx="3600000" cy="3857101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D7F3FD-8577-9C5E-5DA1-7C9FFD2E3032}"/>
              </a:ext>
            </a:extLst>
          </p:cNvPr>
          <p:cNvSpPr/>
          <p:nvPr/>
        </p:nvSpPr>
        <p:spPr>
          <a:xfrm>
            <a:off x="8210188" y="1349844"/>
            <a:ext cx="3600000" cy="1010138"/>
          </a:xfrm>
          <a:prstGeom prst="roundRect">
            <a:avLst>
              <a:gd name="adj" fmla="val 9824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88E2F7-D6AB-4671-0EDE-B6605CDCBB1F}"/>
              </a:ext>
            </a:extLst>
          </p:cNvPr>
          <p:cNvSpPr/>
          <p:nvPr/>
        </p:nvSpPr>
        <p:spPr>
          <a:xfrm>
            <a:off x="4295998" y="2516802"/>
            <a:ext cx="3600000" cy="384335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4B5C532-C126-A6F0-D346-B7206C30961E}"/>
              </a:ext>
            </a:extLst>
          </p:cNvPr>
          <p:cNvSpPr/>
          <p:nvPr/>
        </p:nvSpPr>
        <p:spPr>
          <a:xfrm>
            <a:off x="4295999" y="1349844"/>
            <a:ext cx="3600000" cy="1010138"/>
          </a:xfrm>
          <a:prstGeom prst="roundRect">
            <a:avLst>
              <a:gd name="adj" fmla="val 7309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C2E9-DB07-71F4-D5D9-757977AC0E98}"/>
              </a:ext>
            </a:extLst>
          </p:cNvPr>
          <p:cNvSpPr txBox="1"/>
          <p:nvPr/>
        </p:nvSpPr>
        <p:spPr>
          <a:xfrm>
            <a:off x="8519231" y="1220573"/>
            <a:ext cx="2981906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 및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디자인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A0F77-7FD2-D15C-4DEC-6438A5496CFA}"/>
              </a:ext>
            </a:extLst>
          </p:cNvPr>
          <p:cNvSpPr txBox="1"/>
          <p:nvPr/>
        </p:nvSpPr>
        <p:spPr>
          <a:xfrm>
            <a:off x="4920837" y="1220573"/>
            <a:ext cx="2350322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유니티를 통한 게임 개발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C4F02-D332-906A-0216-77FE783B393E}"/>
              </a:ext>
            </a:extLst>
          </p:cNvPr>
          <p:cNvSpPr txBox="1"/>
          <p:nvPr/>
        </p:nvSpPr>
        <p:spPr>
          <a:xfrm>
            <a:off x="1074777" y="1220574"/>
            <a:ext cx="2214068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요소 설정 및 기획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BAC32C1-C553-317F-65AA-45C52A3DF988}"/>
              </a:ext>
            </a:extLst>
          </p:cNvPr>
          <p:cNvSpPr/>
          <p:nvPr/>
        </p:nvSpPr>
        <p:spPr>
          <a:xfrm>
            <a:off x="576530" y="2682799"/>
            <a:ext cx="3210560" cy="159304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E1685-4FA0-85E5-A94F-83E235F4231A}"/>
              </a:ext>
            </a:extLst>
          </p:cNvPr>
          <p:cNvSpPr txBox="1"/>
          <p:nvPr/>
        </p:nvSpPr>
        <p:spPr>
          <a:xfrm>
            <a:off x="847150" y="2753408"/>
            <a:ext cx="2669320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김동민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전반적 시스템 및 유닛 기획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아트 조율 및 기획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1321E3-1F2D-142A-2FF0-2DB055852412}"/>
              </a:ext>
            </a:extLst>
          </p:cNvPr>
          <p:cNvSpPr/>
          <p:nvPr/>
        </p:nvSpPr>
        <p:spPr>
          <a:xfrm>
            <a:off x="576530" y="4521479"/>
            <a:ext cx="3210560" cy="159304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F19C9CE-7AF2-0C19-9FB4-672F8BEC577B}"/>
              </a:ext>
            </a:extLst>
          </p:cNvPr>
          <p:cNvSpPr/>
          <p:nvPr/>
        </p:nvSpPr>
        <p:spPr>
          <a:xfrm>
            <a:off x="4490717" y="4521478"/>
            <a:ext cx="3210560" cy="159304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591D816-23F2-2D3F-C87C-3B701E55AFF5}"/>
              </a:ext>
            </a:extLst>
          </p:cNvPr>
          <p:cNvSpPr/>
          <p:nvPr/>
        </p:nvSpPr>
        <p:spPr>
          <a:xfrm>
            <a:off x="8406589" y="2653834"/>
            <a:ext cx="3210560" cy="159304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66B9649-9975-EADA-9DC7-D24D9A72E186}"/>
              </a:ext>
            </a:extLst>
          </p:cNvPr>
          <p:cNvSpPr/>
          <p:nvPr/>
        </p:nvSpPr>
        <p:spPr>
          <a:xfrm>
            <a:off x="8404901" y="4521478"/>
            <a:ext cx="3210560" cy="159304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92B84D3-E7CA-609A-AA74-CE09492C0543}"/>
              </a:ext>
            </a:extLst>
          </p:cNvPr>
          <p:cNvSpPr/>
          <p:nvPr/>
        </p:nvSpPr>
        <p:spPr>
          <a:xfrm>
            <a:off x="4490719" y="2682799"/>
            <a:ext cx="3210560" cy="159304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5A9FD8-A68B-D97C-BA91-E7BD8944B2C5}"/>
              </a:ext>
            </a:extLst>
          </p:cNvPr>
          <p:cNvSpPr txBox="1"/>
          <p:nvPr/>
        </p:nvSpPr>
        <p:spPr>
          <a:xfrm>
            <a:off x="4983355" y="2755514"/>
            <a:ext cx="2225289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민정우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및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 개발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 시스템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1A8E11-A0D1-D161-458F-87F883CF076D}"/>
              </a:ext>
            </a:extLst>
          </p:cNvPr>
          <p:cNvSpPr txBox="1"/>
          <p:nvPr/>
        </p:nvSpPr>
        <p:spPr>
          <a:xfrm>
            <a:off x="4828659" y="4640470"/>
            <a:ext cx="2541080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</a:p>
          <a:p>
            <a:pPr algn="ctr"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매쓰피드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학습 시스템 적용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시스템 개발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00DDE4-7DE1-4793-9FA4-B09C96CDBF94}"/>
              </a:ext>
            </a:extLst>
          </p:cNvPr>
          <p:cNvSpPr txBox="1"/>
          <p:nvPr/>
        </p:nvSpPr>
        <p:spPr>
          <a:xfrm>
            <a:off x="8887917" y="2753408"/>
            <a:ext cx="2244525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김신우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및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애니메이션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이펙트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AEA5F-C318-A1DC-BD80-9438B22FEBF8}"/>
              </a:ext>
            </a:extLst>
          </p:cNvPr>
          <p:cNvSpPr txBox="1"/>
          <p:nvPr/>
        </p:nvSpPr>
        <p:spPr>
          <a:xfrm>
            <a:off x="9050623" y="4644515"/>
            <a:ext cx="1919115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이지원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컨셉 그래픽 디자인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및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479A-5F7E-C3E1-79A2-D5B0FBC94892}"/>
              </a:ext>
            </a:extLst>
          </p:cNvPr>
          <p:cNvSpPr txBox="1"/>
          <p:nvPr/>
        </p:nvSpPr>
        <p:spPr>
          <a:xfrm>
            <a:off x="1157329" y="4644515"/>
            <a:ext cx="2059475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UX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BGM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효과음 기획</a:t>
            </a:r>
          </a:p>
        </p:txBody>
      </p:sp>
    </p:spTree>
    <p:extLst>
      <p:ext uri="{BB962C8B-B14F-4D97-AF65-F5344CB8AC3E}">
        <p14:creationId xmlns:p14="http://schemas.microsoft.com/office/powerpoint/2010/main" val="36596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054E6593-9E1F-085B-8132-DFB89B7ABC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9D8B46-EC18-4034-D984-ADC73FF2482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62848" y="1419357"/>
            <a:ext cx="10919977" cy="393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템포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게임의 핵심은 수학 문제를 풀어 돈을 버는 과정을 통해 스스로 학습하는 과정으로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 유닛의 생성 패턴의 템포가 다음의 이유로 게임의 학습 효과를 해치지 않아야 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패턴은 유저에게 문제를 푸는 최소한의 시간을 제공하면서도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신속한 계산을 위한 긴장감을 조성해야 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패턴은 유저가 문제 풀이에 집중하는 대신 최선의 결과를 위한 패턴 분석에 집중하지 않도록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예측이 불가능해야 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예측하지 못하는 패턴을 구성할 수 있는 생성 패턴 제작 시스템 구축 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시스템을 통해 학습 효과를 향상할 수 있는 템포의 패턴을 제작해 게임의 학습 효과를 향상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5DA105E-3279-9A1A-73F5-BF7D1F84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18F39-8C66-48B5-8FE7-F2DBC643B2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BBA9E2-FF3B-09F0-6EF4-87A91AADC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57079" y="4503457"/>
            <a:ext cx="2006781" cy="1856702"/>
          </a:xfrm>
          <a:prstGeom prst="rect">
            <a:avLst/>
          </a:prstGeom>
        </p:spPr>
      </p:pic>
      <p:pic>
        <p:nvPicPr>
          <p:cNvPr id="10" name="그림 9" descr="클립아트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814A686E-1F94-CE9B-C5B4-9C3D0FB7D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160" y="5723951"/>
            <a:ext cx="497841" cy="497841"/>
          </a:xfrm>
          <a:prstGeom prst="rect">
            <a:avLst/>
          </a:prstGeom>
        </p:spPr>
      </p:pic>
      <p:pic>
        <p:nvPicPr>
          <p:cNvPr id="12" name="그림 11" descr="만화 영화, 그림, 아동 미술, 클립아트이(가) 표시된 사진&#10;&#10;자동 생성된 설명">
            <a:extLst>
              <a:ext uri="{FF2B5EF4-FFF2-40B4-BE49-F238E27FC236}">
                <a16:creationId xmlns:a16="http://schemas.microsoft.com/office/drawing/2014/main" id="{10CE08D7-EB9F-33AE-C079-13BB3B4CEE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96" y="5606712"/>
            <a:ext cx="466478" cy="822960"/>
          </a:xfrm>
          <a:prstGeom prst="rect">
            <a:avLst/>
          </a:prstGeom>
        </p:spPr>
      </p:pic>
      <p:pic>
        <p:nvPicPr>
          <p:cNvPr id="14" name="그림 13" descr="클립아트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4867E6AB-D869-DEE7-697E-DB99F01411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59" y="5668471"/>
            <a:ext cx="497841" cy="497841"/>
          </a:xfrm>
          <a:prstGeom prst="rect">
            <a:avLst/>
          </a:prstGeom>
        </p:spPr>
      </p:pic>
      <p:pic>
        <p:nvPicPr>
          <p:cNvPr id="16" name="그림 15" descr="그림, 예술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89290366-2189-870C-BCB9-A7C7A4FAA4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550" y="5723951"/>
            <a:ext cx="476876" cy="579120"/>
          </a:xfrm>
          <a:prstGeom prst="rect">
            <a:avLst/>
          </a:prstGeom>
        </p:spPr>
      </p:pic>
      <p:pic>
        <p:nvPicPr>
          <p:cNvPr id="18" name="그림 17" descr="만화 영화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1E10ED34-4456-0C5F-34BD-E825175F40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363" y="5744270"/>
            <a:ext cx="457202" cy="4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37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8CDE10C2-32AF-0C8D-61F7-10708CD98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CAB77E6-4098-ABD9-0C1A-899151463A39}"/>
              </a:ext>
            </a:extLst>
          </p:cNvPr>
          <p:cNvSpPr/>
          <p:nvPr/>
        </p:nvSpPr>
        <p:spPr>
          <a:xfrm>
            <a:off x="6172154" y="1944260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87E469-7445-5821-1A8A-9DC5DA9B21EE}"/>
              </a:ext>
            </a:extLst>
          </p:cNvPr>
          <p:cNvSpPr/>
          <p:nvPr/>
        </p:nvSpPr>
        <p:spPr>
          <a:xfrm>
            <a:off x="381812" y="1348648"/>
            <a:ext cx="5634817" cy="475047"/>
          </a:xfrm>
          <a:prstGeom prst="roundRect">
            <a:avLst>
              <a:gd name="adj" fmla="val 10018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55C2DB3-9CFB-FC8A-ECBE-4E084A10E798}"/>
              </a:ext>
            </a:extLst>
          </p:cNvPr>
          <p:cNvSpPr/>
          <p:nvPr/>
        </p:nvSpPr>
        <p:spPr>
          <a:xfrm>
            <a:off x="6172154" y="1348648"/>
            <a:ext cx="5634808" cy="475047"/>
          </a:xfrm>
          <a:prstGeom prst="roundRect">
            <a:avLst>
              <a:gd name="adj" fmla="val 8681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3AF1326-076E-061E-D7B8-89792EB9401E}"/>
              </a:ext>
            </a:extLst>
          </p:cNvPr>
          <p:cNvSpPr/>
          <p:nvPr/>
        </p:nvSpPr>
        <p:spPr>
          <a:xfrm>
            <a:off x="381812" y="1944261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5DA105E-3279-9A1A-73F5-BF7D1F84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18F39-8C66-48B5-8FE7-F2DBC643B2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1066415" y="4762233"/>
            <a:ext cx="4191090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사이클로 구성되며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노드는 활동 시간 내의 무작위 시간에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지정된 목록 중 무작위 유닛 소환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9C702-EA85-D24F-2DA8-153094F6DDD9}"/>
              </a:ext>
            </a:extLst>
          </p:cNvPr>
          <p:cNvSpPr txBox="1"/>
          <p:nvPr/>
        </p:nvSpPr>
        <p:spPr>
          <a:xfrm>
            <a:off x="6868162" y="4754346"/>
            <a:ext cx="4280338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패턴이 끝나면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지정한 패턴 중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 패턴을 무작위로 실행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패턴의 사이클은 각 레인마다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독자적으로 진행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A887B2-C136-815A-BEB8-4099CE25A8BE}"/>
              </a:ext>
            </a:extLst>
          </p:cNvPr>
          <p:cNvSpPr txBox="1"/>
          <p:nvPr/>
        </p:nvSpPr>
        <p:spPr>
          <a:xfrm>
            <a:off x="1783604" y="1220164"/>
            <a:ext cx="2831224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패턴의 기본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C13430-D434-FA62-D847-35B2BC98E62D}"/>
              </a:ext>
            </a:extLst>
          </p:cNvPr>
          <p:cNvSpPr txBox="1"/>
          <p:nvPr/>
        </p:nvSpPr>
        <p:spPr>
          <a:xfrm>
            <a:off x="7460473" y="1220164"/>
            <a:ext cx="3095719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불가능한 생성 패턴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D276BF2-6845-7282-7D31-7803297A9B51}"/>
              </a:ext>
            </a:extLst>
          </p:cNvPr>
          <p:cNvSpPr/>
          <p:nvPr/>
        </p:nvSpPr>
        <p:spPr>
          <a:xfrm>
            <a:off x="7006267" y="2149366"/>
            <a:ext cx="4016176" cy="255715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 descr="스크린샷, 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A96C1556-9E14-B741-AC81-0FFBFD4088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13" y="2119428"/>
            <a:ext cx="4294641" cy="2712726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637EEA1-FF65-071B-5817-00E0762A3101}"/>
              </a:ext>
            </a:extLst>
          </p:cNvPr>
          <p:cNvSpPr/>
          <p:nvPr/>
        </p:nvSpPr>
        <p:spPr>
          <a:xfrm>
            <a:off x="1191128" y="2149366"/>
            <a:ext cx="4016176" cy="255715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EB3FC12E-482A-4A68-3DE2-64B4D75D1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38" y="2624880"/>
            <a:ext cx="3453756" cy="163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57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EA382C83-AEC7-2930-DE75-C9F628EAB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9D8B46-EC18-4034-D984-ADC73FF2482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25256" y="1349844"/>
            <a:ext cx="4387740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패턴을 활용한 게임 템포 조절</a:t>
            </a:r>
            <a:endParaRPr lang="en-US" altLang="ko-KR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5DA105E-3279-9A1A-73F5-BF7D1F84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18F39-8C66-48B5-8FE7-F2DBC643B2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01283A-E8C6-52D6-7BFA-ECC70B848BE6}"/>
              </a:ext>
            </a:extLst>
          </p:cNvPr>
          <p:cNvSpPr txBox="1"/>
          <p:nvPr/>
        </p:nvSpPr>
        <p:spPr>
          <a:xfrm>
            <a:off x="682175" y="4566575"/>
            <a:ext cx="9541395" cy="167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좌측은 패턴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우측은 사이클을 설계하는 엑셀의 예시와 실제 활용 방안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엑셀 파일을 활용해 정보를 체계적으로 관리하고 레벨 디자인에 따라 수월하게 바꿀 수 있도록 설계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위에서 설정한 데이터를 텍스트 파일로 저장한 후 유니티 내에서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파싱해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기획을 바로 적용하고 실시간으로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패치할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있는 시스템을 구축한 후 활용해 레벨 디자인 설계 효율 상승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7117721-9F61-8A06-A570-A52B60FB3D4E}"/>
              </a:ext>
            </a:extLst>
          </p:cNvPr>
          <p:cNvSpPr/>
          <p:nvPr/>
        </p:nvSpPr>
        <p:spPr>
          <a:xfrm>
            <a:off x="708481" y="1971676"/>
            <a:ext cx="5601477" cy="2614139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8E82048-D180-F500-803C-523BBB07C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35" y="1959620"/>
            <a:ext cx="3543573" cy="258790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7AB255A-7125-2D50-2201-AC69229BB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471" y="2050789"/>
            <a:ext cx="1901714" cy="2500822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938C9C7-4BB1-709B-EFCC-B55A8D95E036}"/>
              </a:ext>
            </a:extLst>
          </p:cNvPr>
          <p:cNvSpPr/>
          <p:nvPr/>
        </p:nvSpPr>
        <p:spPr>
          <a:xfrm>
            <a:off x="7064556" y="1978316"/>
            <a:ext cx="3369764" cy="2614139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2D0500-4F6A-8E23-4A93-032F1AB5A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0276" y="2050789"/>
            <a:ext cx="2258954" cy="249673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4D4583-1D7C-957A-89D6-DBDF8CBAC7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0887" y="2021827"/>
            <a:ext cx="984517" cy="252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781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AE180D8B-A310-E808-9C26-9D9F08150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E4486E4-90F1-6CC1-C442-E67598D6B529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455097" y="4511592"/>
            <a:ext cx="10291600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완벽한 게임 클리어를 위한 유저의 욕구를 자극해 더 많은 문제를 풀고 게임에 몰입할 수 있도록 설계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아군 성의 체력 비율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해당 스테이지의 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클리어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 업그레이드 단계로 별 획득 조건 구성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위의 조건 달성을 위해 높은 레벨의 유닛 사용 또는 스테이지 내에서 많은 문제 해결 요구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시스템은 유저가 수학 문제를 더 빠르게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많이 풀도록 유도하는 조건을 통해 적극적인 풀이 유도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3160A-ACD1-18BA-014E-6BE0E1A21049}"/>
              </a:ext>
            </a:extLst>
          </p:cNvPr>
          <p:cNvSpPr txBox="1"/>
          <p:nvPr/>
        </p:nvSpPr>
        <p:spPr>
          <a:xfrm>
            <a:off x="455097" y="1349844"/>
            <a:ext cx="1923925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</a:t>
            </a:r>
          </a:p>
        </p:txBody>
      </p:sp>
      <p:pic>
        <p:nvPicPr>
          <p:cNvPr id="6" name="그림 5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95FEFE4-EB90-DAC8-047D-7B8411887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FBEC4-D55E-A996-0AAC-B697A3D66085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A356837-F826-4DE6-064A-FBCFF0A9EE1E}"/>
              </a:ext>
            </a:extLst>
          </p:cNvPr>
          <p:cNvGrpSpPr/>
          <p:nvPr/>
        </p:nvGrpSpPr>
        <p:grpSpPr>
          <a:xfrm>
            <a:off x="1417059" y="2012406"/>
            <a:ext cx="4344828" cy="2314783"/>
            <a:chOff x="2838063" y="1535625"/>
            <a:chExt cx="3069977" cy="1446887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47C090A-A46B-476F-3CB4-A1156E8740B8}"/>
                </a:ext>
              </a:extLst>
            </p:cNvPr>
            <p:cNvSpPr/>
            <p:nvPr/>
          </p:nvSpPr>
          <p:spPr>
            <a:xfrm>
              <a:off x="2838063" y="1535625"/>
              <a:ext cx="3069977" cy="1446887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6B82E2C-A570-9B99-30D5-920483C10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1410" y="1568857"/>
              <a:ext cx="2982278" cy="1388255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E679EFC-9386-6A19-976B-207C4096434E}"/>
              </a:ext>
            </a:extLst>
          </p:cNvPr>
          <p:cNvGrpSpPr/>
          <p:nvPr/>
        </p:nvGrpSpPr>
        <p:grpSpPr>
          <a:xfrm>
            <a:off x="6192259" y="1998622"/>
            <a:ext cx="4344828" cy="2328567"/>
            <a:chOff x="6559398" y="1535625"/>
            <a:chExt cx="3069977" cy="144688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2DC6577-A346-6147-C4A7-4914534A5ED9}"/>
                </a:ext>
              </a:extLst>
            </p:cNvPr>
            <p:cNvSpPr/>
            <p:nvPr/>
          </p:nvSpPr>
          <p:spPr>
            <a:xfrm>
              <a:off x="6559398" y="1535625"/>
              <a:ext cx="3069977" cy="1446887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A498063-F621-76DC-FD21-11F31943B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8920" y="1568857"/>
              <a:ext cx="2990934" cy="1388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206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E160BCFB-D3DE-7878-67D7-90D6ED4A6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8218645-0F38-6AE5-A1F6-36AE77DC8806}"/>
              </a:ext>
            </a:extLst>
          </p:cNvPr>
          <p:cNvSpPr/>
          <p:nvPr/>
        </p:nvSpPr>
        <p:spPr>
          <a:xfrm>
            <a:off x="6172154" y="1944260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1421921-BD20-246D-D1BA-797CFE0417A9}"/>
              </a:ext>
            </a:extLst>
          </p:cNvPr>
          <p:cNvSpPr/>
          <p:nvPr/>
        </p:nvSpPr>
        <p:spPr>
          <a:xfrm>
            <a:off x="381812" y="1348648"/>
            <a:ext cx="5634817" cy="475047"/>
          </a:xfrm>
          <a:prstGeom prst="roundRect">
            <a:avLst>
              <a:gd name="adj" fmla="val 10018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ECA7C17-5360-712A-3D84-1136A2CC4AF1}"/>
              </a:ext>
            </a:extLst>
          </p:cNvPr>
          <p:cNvSpPr/>
          <p:nvPr/>
        </p:nvSpPr>
        <p:spPr>
          <a:xfrm>
            <a:off x="6172154" y="1348648"/>
            <a:ext cx="5634808" cy="475047"/>
          </a:xfrm>
          <a:prstGeom prst="roundRect">
            <a:avLst>
              <a:gd name="adj" fmla="val 8681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3FA4CDC-1AED-DDB9-C5B1-7000C64A07FB}"/>
              </a:ext>
            </a:extLst>
          </p:cNvPr>
          <p:cNvSpPr/>
          <p:nvPr/>
        </p:nvSpPr>
        <p:spPr>
          <a:xfrm>
            <a:off x="381812" y="1944261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9CEA503-0A06-3DD9-70F3-AD1D6264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74581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19C5A-110F-4ABB-9B2F-0F67520E55AE}"/>
              </a:ext>
            </a:extLst>
          </p:cNvPr>
          <p:cNvSpPr txBox="1"/>
          <p:nvPr/>
        </p:nvSpPr>
        <p:spPr>
          <a:xfrm>
            <a:off x="768535" y="396000"/>
            <a:ext cx="658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EF508-8E25-F9D8-5FB1-19A6B0CE7202}"/>
              </a:ext>
            </a:extLst>
          </p:cNvPr>
          <p:cNvSpPr txBox="1"/>
          <p:nvPr/>
        </p:nvSpPr>
        <p:spPr>
          <a:xfrm>
            <a:off x="1117156" y="5200287"/>
            <a:ext cx="4052713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각자의 개성이 드러나는 유닛 제작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무기의 특성을 나타내는 유닛 디자인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FB95E-C3DD-1146-83E2-D7FF04F89687}"/>
              </a:ext>
            </a:extLst>
          </p:cNvPr>
          <p:cNvSpPr txBox="1"/>
          <p:nvPr/>
        </p:nvSpPr>
        <p:spPr>
          <a:xfrm>
            <a:off x="6520620" y="5200287"/>
            <a:ext cx="4985660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적색으로 통일감 있는 디자인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아군과 다른 모양의 무기 디자인을 통해 보는 재미 증가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0C9A5-9227-7BF1-4B28-674472A23A4E}"/>
              </a:ext>
            </a:extLst>
          </p:cNvPr>
          <p:cNvSpPr txBox="1"/>
          <p:nvPr/>
        </p:nvSpPr>
        <p:spPr>
          <a:xfrm>
            <a:off x="2105807" y="1203878"/>
            <a:ext cx="2186817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아군 유닛 디자인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291A2-09A9-1A68-CD7F-466D353C771B}"/>
              </a:ext>
            </a:extLst>
          </p:cNvPr>
          <p:cNvSpPr txBox="1"/>
          <p:nvPr/>
        </p:nvSpPr>
        <p:spPr>
          <a:xfrm>
            <a:off x="7899378" y="1220565"/>
            <a:ext cx="2186817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적군 유닛 디자인</a:t>
            </a:r>
          </a:p>
        </p:txBody>
      </p:sp>
      <p:pic>
        <p:nvPicPr>
          <p:cNvPr id="31" name="그림 30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3C648F56-824C-0A27-F59E-7F22CC967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56" y="3178288"/>
            <a:ext cx="1920154" cy="1920154"/>
          </a:xfrm>
          <a:prstGeom prst="rect">
            <a:avLst/>
          </a:prstGeom>
        </p:spPr>
      </p:pic>
      <p:pic>
        <p:nvPicPr>
          <p:cNvPr id="33" name="그림 32" descr="클립아트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61E05F60-608D-CF5B-2293-D786C8C00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39" y="3178289"/>
            <a:ext cx="1920153" cy="1920153"/>
          </a:xfrm>
          <a:prstGeom prst="rect">
            <a:avLst/>
          </a:prstGeom>
        </p:spPr>
      </p:pic>
      <p:pic>
        <p:nvPicPr>
          <p:cNvPr id="37" name="그림 36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B0828BE6-1C2A-BF33-D73D-C294C981A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272" y="3231124"/>
            <a:ext cx="1750471" cy="1750471"/>
          </a:xfrm>
          <a:prstGeom prst="rect">
            <a:avLst/>
          </a:prstGeom>
        </p:spPr>
      </p:pic>
      <p:pic>
        <p:nvPicPr>
          <p:cNvPr id="39" name="그림 38" descr="만화 영화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BF7A4A5F-D42A-9E3E-8A71-2A7A323369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736" y="3197558"/>
            <a:ext cx="1803194" cy="1803194"/>
          </a:xfrm>
          <a:prstGeom prst="rect">
            <a:avLst/>
          </a:prstGeom>
        </p:spPr>
      </p:pic>
      <p:pic>
        <p:nvPicPr>
          <p:cNvPr id="41" name="그림 40" descr="클립아트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CBA1A6B7-0258-BBB7-2CF2-3943FE032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900" y="3240418"/>
            <a:ext cx="1759316" cy="1759316"/>
          </a:xfrm>
          <a:prstGeom prst="rect">
            <a:avLst/>
          </a:prstGeom>
        </p:spPr>
      </p:pic>
      <p:pic>
        <p:nvPicPr>
          <p:cNvPr id="49" name="그림 48" descr="클립아트, 곰, 만화 영화이(가) 표시된 사진&#10;&#10;자동 생성된 설명">
            <a:extLst>
              <a:ext uri="{FF2B5EF4-FFF2-40B4-BE49-F238E27FC236}">
                <a16:creationId xmlns:a16="http://schemas.microsoft.com/office/drawing/2014/main" id="{6537E1E2-405C-79F9-F37E-1B62A96C21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1" y="3240418"/>
            <a:ext cx="1759317" cy="1759317"/>
          </a:xfrm>
          <a:prstGeom prst="rect">
            <a:avLst/>
          </a:prstGeom>
        </p:spPr>
      </p:pic>
      <p:pic>
        <p:nvPicPr>
          <p:cNvPr id="51" name="그림 50" descr="상징, 예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2A2D397C-7FD7-37BA-0AC5-2A689AE070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9170" y="2102221"/>
            <a:ext cx="506900" cy="1450237"/>
          </a:xfrm>
          <a:prstGeom prst="rect">
            <a:avLst/>
          </a:prstGeom>
        </p:spPr>
      </p:pic>
      <p:pic>
        <p:nvPicPr>
          <p:cNvPr id="53" name="그림 52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B3BCF9B6-B973-6226-19AF-C8A853CE78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655" y="2090741"/>
            <a:ext cx="475049" cy="1359112"/>
          </a:xfrm>
          <a:prstGeom prst="rect">
            <a:avLst/>
          </a:prstGeom>
        </p:spPr>
      </p:pic>
      <p:pic>
        <p:nvPicPr>
          <p:cNvPr id="55" name="그림 54" descr="만화 영화이(가) 표시된 사진&#10;&#10;자동 생성된 설명">
            <a:extLst>
              <a:ext uri="{FF2B5EF4-FFF2-40B4-BE49-F238E27FC236}">
                <a16:creationId xmlns:a16="http://schemas.microsoft.com/office/drawing/2014/main" id="{7ECEC85F-37F5-8B70-CC2F-78D8086008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02" y="2155558"/>
            <a:ext cx="354031" cy="1084860"/>
          </a:xfrm>
          <a:prstGeom prst="rect">
            <a:avLst/>
          </a:prstGeom>
        </p:spPr>
      </p:pic>
      <p:pic>
        <p:nvPicPr>
          <p:cNvPr id="57" name="그림 56" descr="예술, 스크린샷, 검이(가) 표시된 사진&#10;&#10;자동 생성된 설명">
            <a:extLst>
              <a:ext uri="{FF2B5EF4-FFF2-40B4-BE49-F238E27FC236}">
                <a16:creationId xmlns:a16="http://schemas.microsoft.com/office/drawing/2014/main" id="{AECCAAD3-F62A-C361-0860-CEB7E4B282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60" y="2120337"/>
            <a:ext cx="347348" cy="1064101"/>
          </a:xfrm>
          <a:prstGeom prst="rect">
            <a:avLst/>
          </a:prstGeom>
        </p:spPr>
      </p:pic>
      <p:pic>
        <p:nvPicPr>
          <p:cNvPr id="59" name="그림 58" descr="스크린샷, 만화 영화, 상징이(가) 표시된 사진&#10;&#10;자동 생성된 설명">
            <a:extLst>
              <a:ext uri="{FF2B5EF4-FFF2-40B4-BE49-F238E27FC236}">
                <a16:creationId xmlns:a16="http://schemas.microsoft.com/office/drawing/2014/main" id="{0B10B4A4-EF9C-2264-094A-91BBE72C4F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50" y="2065017"/>
            <a:ext cx="617497" cy="1355119"/>
          </a:xfrm>
          <a:prstGeom prst="rect">
            <a:avLst/>
          </a:prstGeom>
        </p:spPr>
      </p:pic>
      <p:pic>
        <p:nvPicPr>
          <p:cNvPr id="61" name="그림 60" descr="스크린샷, 만화 영화, 상징이(가) 표시된 사진&#10;&#10;자동 생성된 설명">
            <a:extLst>
              <a:ext uri="{FF2B5EF4-FFF2-40B4-BE49-F238E27FC236}">
                <a16:creationId xmlns:a16="http://schemas.microsoft.com/office/drawing/2014/main" id="{DC700BF8-91E6-E302-105B-0E271A6655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47" y="2065017"/>
            <a:ext cx="605170" cy="13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35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스크린샷이(가) 표시된 사진&#10;&#10;자동 생성된 설명">
            <a:extLst>
              <a:ext uri="{FF2B5EF4-FFF2-40B4-BE49-F238E27FC236}">
                <a16:creationId xmlns:a16="http://schemas.microsoft.com/office/drawing/2014/main" id="{A228EE9C-AA33-1D24-B673-91F8A6538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602CF-1B57-7306-2605-99FD06F9713B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C091-AA0E-F168-E301-39B3F4520C12}"/>
              </a:ext>
            </a:extLst>
          </p:cNvPr>
          <p:cNvSpPr txBox="1"/>
          <p:nvPr/>
        </p:nvSpPr>
        <p:spPr>
          <a:xfrm>
            <a:off x="530592" y="1408318"/>
            <a:ext cx="4480714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폭력성을 줄이기 위한 디자인적 노력</a:t>
            </a:r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195EC97-881D-3DB1-D4C8-CA4402C4E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74581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CEFF5-6CDF-F9C5-9D31-FABF8550D444}"/>
              </a:ext>
            </a:extLst>
          </p:cNvPr>
          <p:cNvSpPr txBox="1"/>
          <p:nvPr/>
        </p:nvSpPr>
        <p:spPr>
          <a:xfrm>
            <a:off x="768535" y="396000"/>
            <a:ext cx="658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076A8C-0968-8C30-A030-4EC627CEDA07}"/>
              </a:ext>
            </a:extLst>
          </p:cNvPr>
          <p:cNvSpPr txBox="1"/>
          <p:nvPr/>
        </p:nvSpPr>
        <p:spPr>
          <a:xfrm>
            <a:off x="2036536" y="4319897"/>
            <a:ext cx="2568332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잔인하고 자극적인 디자인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2AA30D-2315-C93F-B7CE-626F40BF9337}"/>
              </a:ext>
            </a:extLst>
          </p:cNvPr>
          <p:cNvSpPr txBox="1"/>
          <p:nvPr/>
        </p:nvSpPr>
        <p:spPr>
          <a:xfrm>
            <a:off x="7582055" y="4319896"/>
            <a:ext cx="2545890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폭력성을 최소화한 디자인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C6A62-129D-DEC8-1598-F8B6E6901311}"/>
              </a:ext>
            </a:extLst>
          </p:cNvPr>
          <p:cNvSpPr txBox="1"/>
          <p:nvPr/>
        </p:nvSpPr>
        <p:spPr>
          <a:xfrm>
            <a:off x="1781365" y="5273251"/>
            <a:ext cx="8629285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유혈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 애니메이션 등의 폭력적 요소를 배제하고 아기자기한 분위기를 조성해 폭력성 최소화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D91F8EF-BFC5-75D3-3386-2983520C622B}"/>
              </a:ext>
            </a:extLst>
          </p:cNvPr>
          <p:cNvSpPr/>
          <p:nvPr/>
        </p:nvSpPr>
        <p:spPr>
          <a:xfrm>
            <a:off x="865055" y="2047478"/>
            <a:ext cx="4926145" cy="222480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사진 설명이 없습니다.">
            <a:extLst>
              <a:ext uri="{FF2B5EF4-FFF2-40B4-BE49-F238E27FC236}">
                <a16:creationId xmlns:a16="http://schemas.microsoft.com/office/drawing/2014/main" id="{C84F4D6C-57DA-C4C5-8CE7-60B948F3E6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4" r="420" b="10918"/>
          <a:stretch/>
        </p:blipFill>
        <p:spPr bwMode="auto">
          <a:xfrm>
            <a:off x="916245" y="2091436"/>
            <a:ext cx="4808915" cy="21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E8100C4-7A6C-71F6-E95E-233E3E3D3C18}"/>
              </a:ext>
            </a:extLst>
          </p:cNvPr>
          <p:cNvSpPr/>
          <p:nvPr/>
        </p:nvSpPr>
        <p:spPr>
          <a:xfrm>
            <a:off x="6480505" y="2047478"/>
            <a:ext cx="4746296" cy="222480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5C38F8-B12E-1381-2488-086652F7C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531" y="2091436"/>
            <a:ext cx="4608938" cy="214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18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7B0B1E6D-B936-4BA7-4647-B703532C8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BFD848-BA7D-61C2-FEE2-4452A177793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483040" y="1388561"/>
            <a:ext cx="10044737" cy="4901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효과에만 집중해 게임의 재미를 살리지 못해 자칫 지루하게 느껴질 수 있음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근본적 요소를 강조해 게임의 본연의 목적인 즐거움과 재미를 만끽할 수 있도록 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요소들을 추가해 게임을 더욱 풍성하게 만듦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시각 효과 및 효과음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이벤트와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마법 등의 애니메이션과 이에 어울리는 효과음으로 생동감 있는 환경 구성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스테이지와 상황에 어울리는 배경 음악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상황에 알맞은 음악을 추가하여 사운드가 비지 않고 항상 몰입할 수 있는 분위기 제공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도전적인 요소 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두개의 레인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일반적인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횡스크롤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디펜스 게임과 다르게 두 개의 레인을 배치해 전략적인 요소를 극대화해 깊이 있는 게임 구성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5CF6BB8-9C56-7F38-6CBE-C67BC6E60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574108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167AE-8FEB-3C49-DA87-E2065686CC0C}"/>
              </a:ext>
            </a:extLst>
          </p:cNvPr>
          <p:cNvSpPr txBox="1"/>
          <p:nvPr/>
        </p:nvSpPr>
        <p:spPr>
          <a:xfrm>
            <a:off x="768535" y="396000"/>
            <a:ext cx="5028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3" name="그림 12" descr="그래픽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ECA3A4A0-B333-BDF9-BCB8-891485A84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005" y="1748245"/>
            <a:ext cx="822507" cy="7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23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7260BCE1-AEAC-5F23-456E-6518DB8C7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A44CDF1-8FD0-C249-E229-CC40986A1096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487918" y="1314116"/>
            <a:ext cx="2460930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아트의 노력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7079141-AE62-C764-468D-43024C0F4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5741080" cy="810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C4DE0-B4AA-98C5-7F1C-E6F3FA2CCED1}"/>
              </a:ext>
            </a:extLst>
          </p:cNvPr>
          <p:cNvSpPr txBox="1"/>
          <p:nvPr/>
        </p:nvSpPr>
        <p:spPr>
          <a:xfrm>
            <a:off x="768535" y="396000"/>
            <a:ext cx="5028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53947F-11C9-0DD8-DC93-CCCA761E8304}"/>
              </a:ext>
            </a:extLst>
          </p:cNvPr>
          <p:cNvSpPr txBox="1"/>
          <p:nvPr/>
        </p:nvSpPr>
        <p:spPr>
          <a:xfrm>
            <a:off x="633220" y="4005922"/>
            <a:ext cx="10903460" cy="213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모든 유닛에 대기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이동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등의 상태에 따른 애니메이션 적용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고양이의 마법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곰과 토끼의 오오라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비둘기와 독수리의 능력 발동 등 다양한 상황에 맞는 이펙트 표현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투사체 디자인 등의 세밀한 요소를 살려 게임을 플레이하면서 사소한 디테일을 찾는 재미 제공</a:t>
            </a:r>
            <a:b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효과에만 집중해 게임이 지루하게 느껴지지 않도록 다양한 부분에서 노력해 완성도 있는 게임 제작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284528-BDFD-CBEB-F3F7-DF291386A02D}"/>
              </a:ext>
            </a:extLst>
          </p:cNvPr>
          <p:cNvGrpSpPr/>
          <p:nvPr/>
        </p:nvGrpSpPr>
        <p:grpSpPr>
          <a:xfrm>
            <a:off x="926924" y="1986096"/>
            <a:ext cx="10147030" cy="1950904"/>
            <a:chOff x="769444" y="1986096"/>
            <a:chExt cx="10147030" cy="195090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4AD94CB2-2F52-FACA-FE10-FC8B3DE885BB}"/>
                </a:ext>
              </a:extLst>
            </p:cNvPr>
            <p:cNvSpPr/>
            <p:nvPr/>
          </p:nvSpPr>
          <p:spPr>
            <a:xfrm>
              <a:off x="769444" y="1986096"/>
              <a:ext cx="10147030" cy="1950904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1C84B349-37A8-3FFC-A817-3200236958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1023" y="2042474"/>
              <a:ext cx="1853067" cy="1830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88107B2-AF91-760C-C1F5-1A0A7AB63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46532" y="2057038"/>
              <a:ext cx="1444622" cy="181613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3CBFFDC-5E62-78C4-FB7C-AD5BC1ABB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63596" y="2057040"/>
              <a:ext cx="2219960" cy="18307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6198D74-5224-053C-B5FD-906922379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66080" y="2057039"/>
              <a:ext cx="2034540" cy="1816136"/>
            </a:xfrm>
            <a:prstGeom prst="rect">
              <a:avLst/>
            </a:prstGeom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AADDF013-7CE5-E605-D301-98D4ECDBC1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3144" y="2071606"/>
              <a:ext cx="1813009" cy="1816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466228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C1DBE17-9F20-E6F9-2AE8-D8C73B0504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56DF15-482E-8CD7-FF55-A4464528B84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42528" y="4288214"/>
            <a:ext cx="8416086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 간 대결을 통해 수학 능력 경쟁 및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구성에 대한 전략적 요소 극대화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인공지능과 달리 변칙적이고 다양한 전술을 구사하는 상대를 통해 게임의 긴장감 최대화 가능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상대와 경쟁하기 위해 승리 전략에 관한 연구 활성화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등급 제도 등을 통해 유저의 현재 수준을 파악하고 높은 등급에 도달하려 노력하도록 유도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ABFF925-AD4C-E853-13E9-45A4B9BFE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367860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1542-56FE-FEC8-F0DC-4F23DB62507A}"/>
              </a:ext>
            </a:extLst>
          </p:cNvPr>
          <p:cNvSpPr txBox="1"/>
          <p:nvPr/>
        </p:nvSpPr>
        <p:spPr>
          <a:xfrm>
            <a:off x="768535" y="396000"/>
            <a:ext cx="2818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998E82-9218-D963-9AB1-8411D99FE0A3}"/>
              </a:ext>
            </a:extLst>
          </p:cNvPr>
          <p:cNvGrpSpPr/>
          <p:nvPr/>
        </p:nvGrpSpPr>
        <p:grpSpPr>
          <a:xfrm>
            <a:off x="3379274" y="1856328"/>
            <a:ext cx="5010368" cy="2350431"/>
            <a:chOff x="3277674" y="1455008"/>
            <a:chExt cx="5010368" cy="2350431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41E45507-1105-EDEF-AB91-38B846AEF199}"/>
                </a:ext>
              </a:extLst>
            </p:cNvPr>
            <p:cNvSpPr/>
            <p:nvPr/>
          </p:nvSpPr>
          <p:spPr>
            <a:xfrm>
              <a:off x="3277674" y="1455008"/>
              <a:ext cx="5010368" cy="2350431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72F5713-E939-1378-3D47-5DE29AF87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5958" y="1500554"/>
              <a:ext cx="4913801" cy="225934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79E2C12-CB0C-5546-DA12-F3A8DCBA044B}"/>
              </a:ext>
            </a:extLst>
          </p:cNvPr>
          <p:cNvSpPr txBox="1"/>
          <p:nvPr/>
        </p:nvSpPr>
        <p:spPr>
          <a:xfrm>
            <a:off x="506968" y="1264712"/>
            <a:ext cx="769763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PvP</a:t>
            </a:r>
          </a:p>
        </p:txBody>
      </p:sp>
    </p:spTree>
    <p:extLst>
      <p:ext uri="{BB962C8B-B14F-4D97-AF65-F5344CB8AC3E}">
        <p14:creationId xmlns:p14="http://schemas.microsoft.com/office/powerpoint/2010/main" val="894404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A4AB9FC-B7C1-A292-FEEC-66CDA9203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59AB7A-8908-837B-A12E-8705CFCC830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27200" y="1324444"/>
            <a:ext cx="7824578" cy="5040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추가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개성 있는 유닛들을 추가해 더 다양한 조합으로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구성하며 게임 플레이의 재미 증가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유닛을 수집하기 위해 게임에 더 많은 시간을 투자하도록 유도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시스템 추가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요소를 도입해 유저에게 신선한 경험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위협적인 보스의 공격 패턴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컷씬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등을 통해 게임을 더욱 다채롭게 구성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추가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컨셉의 스테이지를 추가해 유저가 판타지 세계를 모험하는 느낌이 들도록 제작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스토리 진행과 함께 게임의 몰입에 도움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DDC5D297-5397-4D65-277F-1122A6DA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3408">
            <a:off x="9048026" y="2391793"/>
            <a:ext cx="995938" cy="414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292888-9D4D-B281-664F-1C2900E7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052" y="2895601"/>
            <a:ext cx="1606812" cy="220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8EB83F-FC7A-2614-C76C-45D3FAE24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5268640" cy="810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360748-40E1-993E-DD10-7C5481FD00A1}"/>
              </a:ext>
            </a:extLst>
          </p:cNvPr>
          <p:cNvSpPr txBox="1"/>
          <p:nvPr/>
        </p:nvSpPr>
        <p:spPr>
          <a:xfrm>
            <a:off x="768535" y="396000"/>
            <a:ext cx="45560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컨텐츠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91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08DF44F-FC37-F88A-58BE-E08375E83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A82D2B8-119D-4D15-FF77-C408DEA3D7A1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C798BB2F-CA43-3829-3026-FD6D5723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67600" cy="81077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E0D8C5-8812-FB6D-3F76-E701C394CF73}"/>
              </a:ext>
            </a:extLst>
          </p:cNvPr>
          <p:cNvSpPr/>
          <p:nvPr/>
        </p:nvSpPr>
        <p:spPr>
          <a:xfrm>
            <a:off x="650549" y="1858370"/>
            <a:ext cx="7812731" cy="377027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83449-7A9F-8B94-81BE-A47B4BBCDE25}"/>
              </a:ext>
            </a:extLst>
          </p:cNvPr>
          <p:cNvSpPr txBox="1"/>
          <p:nvPr/>
        </p:nvSpPr>
        <p:spPr>
          <a:xfrm>
            <a:off x="768535" y="396000"/>
            <a:ext cx="3807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ko-KR" altLang="en-US" sz="4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 descr="만화 영화, 일러스트레이션, 클립아트, 애니메이션이(가) 표시된 사진&#10;&#10;자동 생성된 설명">
            <a:extLst>
              <a:ext uri="{FF2B5EF4-FFF2-40B4-BE49-F238E27FC236}">
                <a16:creationId xmlns:a16="http://schemas.microsoft.com/office/drawing/2014/main" id="{A295F6A8-2E65-03C3-61ED-5A17CDA78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3" y="1961551"/>
            <a:ext cx="7658009" cy="35673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8573404" y="2341586"/>
            <a:ext cx="3236784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제목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수학의 제왕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횡스크롤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디펜스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안드로이드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초등학생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568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2A962FD-0716-584E-A053-2ACA99957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59AB7A-8908-837B-A12E-8705CFCC830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27200" y="1324444"/>
            <a:ext cx="9959971" cy="50529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픽토그램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&lt;a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href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="https://www.flaticon.com/free-icons/target" title="target icons"&gt;Target icons created by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Freepik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-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Flaticon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&lt;/a&gt;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https://www.freepik.com/icon/happiness_7934455#fromView=resource_detail&amp;position=10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https://kr.freepik.com/icon/%EA%B3%A8_1535012#fromView=search&amp;term=goal&amp;page=1&amp;position=5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개요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 디펜스 게임 이미지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http://m.hungryapp.co.kr/bbs/bbs_view.php?durl=YmNvZGU9bmV3Z2FtZSZwaWQ9MjA3MzUmdXNlcj0=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https://youtu.be/yl6bw-P5zbM?feature=shared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https://www.hankyung.com/it/article/201211027733v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레퍼런스 이미지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https://play.google.com/store/apps/details?id=com.gamevil.cartoonwars3.android.google.global.normal&amp;pcampaignid=web_share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https://play.google.com/store/apps/details?id=com.ironhidegames.android.kingdomrush&amp;pcampaignid=web_share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https://www.hankyung.com/it/article/201209272865v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12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픽토그램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&lt;a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href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="https://www.flaticon.com/free-icons/gamer" title="gamer icons"&gt;Gamer icons created by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Pomicon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-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Flaticon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&lt;/a&gt;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&lt;a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href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="https://www.flaticon.com/kr/free-icons/-" title="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예술과 디자인 아이콘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"&gt;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예술과 디자인 아이콘  제작자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IconMarketPK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-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Flaticon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&lt;/a&gt;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&lt;a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href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="https://www.flaticon.com/kr/free-icons/" title="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공부 아이콘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"&gt;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공부 아이콘  제작자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: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juicy_fish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 -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Flaticon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메이플스토리" panose="02000300000000000000" pitchFamily="2" charset="-127"/>
                <a:ea typeface="메이플스토리" panose="02000300000000000000" pitchFamily="2" charset="-127"/>
                <a:cs typeface="+mn-cs"/>
              </a:rPr>
              <a:t>&lt;/a&gt;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 이미지</a:t>
            </a:r>
            <a:endParaRPr lang="en-US" altLang="ko-KR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https://namu.wiki/w/They%20Are%20Billions</a:t>
            </a:r>
          </a:p>
        </p:txBody>
      </p:sp>
      <p:pic>
        <p:nvPicPr>
          <p:cNvPr id="8" name="그림 7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8EB83F-FC7A-2614-C76C-45D3FAE2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3147232" cy="810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360748-40E1-993E-DD10-7C5481FD00A1}"/>
              </a:ext>
            </a:extLst>
          </p:cNvPr>
          <p:cNvSpPr txBox="1"/>
          <p:nvPr/>
        </p:nvSpPr>
        <p:spPr>
          <a:xfrm>
            <a:off x="768535" y="396000"/>
            <a:ext cx="2228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자료 출처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901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직사각형, 봉투이(가) 표시된 사진&#10;&#10;자동 생성된 설명">
            <a:extLst>
              <a:ext uri="{FF2B5EF4-FFF2-40B4-BE49-F238E27FC236}">
                <a16:creationId xmlns:a16="http://schemas.microsoft.com/office/drawing/2014/main" id="{ACCB5891-2465-194D-389F-6DB91FB9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55600"/>
            <a:ext cx="12339320" cy="711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C16F5-3AA6-7A11-3022-F64C8A310510}"/>
              </a:ext>
            </a:extLst>
          </p:cNvPr>
          <p:cNvSpPr txBox="1"/>
          <p:nvPr/>
        </p:nvSpPr>
        <p:spPr>
          <a:xfrm>
            <a:off x="3707163" y="1933454"/>
            <a:ext cx="4663457" cy="2735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수학을 즐겁게</a:t>
            </a:r>
            <a:r>
              <a:rPr lang="en-US" altLang="ko-KR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재밌게</a:t>
            </a:r>
            <a:r>
              <a:rPr lang="en-US" altLang="ko-KR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  <a:endParaRPr lang="ko-KR" altLang="en-US" sz="6000" b="1" dirty="0">
              <a:ln w="25400">
                <a:solidFill>
                  <a:schemeClr val="bg1"/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A2A8D10E-133B-2A58-C76A-BA719CD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093" y="3207037"/>
            <a:ext cx="4486994" cy="33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A03362E6-9AFA-9FD0-DA98-04D2646541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45563DE-EB9F-FD54-15F8-EF616A7066D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" name="그림 6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60C715A-DEE4-C797-1DA7-C8A5385D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166280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88D3E8-CEB0-1B1F-AC46-940D3CA97F5F}"/>
              </a:ext>
            </a:extLst>
          </p:cNvPr>
          <p:cNvSpPr txBox="1"/>
          <p:nvPr/>
        </p:nvSpPr>
        <p:spPr>
          <a:xfrm>
            <a:off x="768535" y="396000"/>
            <a:ext cx="3411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ko-KR" altLang="en-US" sz="4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6E6671-9C3B-88B5-0BD1-8D367F5BECE2}"/>
              </a:ext>
            </a:extLst>
          </p:cNvPr>
          <p:cNvSpPr/>
          <p:nvPr/>
        </p:nvSpPr>
        <p:spPr>
          <a:xfrm>
            <a:off x="2705255" y="1441280"/>
            <a:ext cx="6781491" cy="34452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 디자인, 그래픽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1EC7DDA-7116-8D86-4D10-2B186625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82" y="1508547"/>
            <a:ext cx="6621236" cy="3310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9CD42-92E6-E013-B1DF-B2F2D5C28D3D}"/>
              </a:ext>
            </a:extLst>
          </p:cNvPr>
          <p:cNvSpPr txBox="1"/>
          <p:nvPr/>
        </p:nvSpPr>
        <p:spPr>
          <a:xfrm>
            <a:off x="2731134" y="4865771"/>
            <a:ext cx="6729726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양수 왕국과 음수 왕국은 수학의 힘을 가진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매쓰스톤으로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발전을 이루던 중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음수 왕국이 양수 왕국이 가진 특별한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매쓰스톤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알파스톤을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빼앗았다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음수 왕국으로부터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알파스톤을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되찾기 위해 양수 왕국의 대장이 나서는데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72556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CAE14AB-125C-3BAB-E563-D9CD34815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304DA2B2-ECBD-94E1-34DA-A748B2925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58DE3-980F-7AA0-D3B4-90546CFE8B29}"/>
              </a:ext>
            </a:extLst>
          </p:cNvPr>
          <p:cNvSpPr txBox="1"/>
          <p:nvPr/>
        </p:nvSpPr>
        <p:spPr>
          <a:xfrm>
            <a:off x="768535" y="396000"/>
            <a:ext cx="3855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112F03-F148-AEAB-02B8-02CA90994268}"/>
              </a:ext>
            </a:extLst>
          </p:cNvPr>
          <p:cNvSpPr/>
          <p:nvPr/>
        </p:nvSpPr>
        <p:spPr>
          <a:xfrm>
            <a:off x="1237919" y="1668165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8E5066-8541-9F67-5BCF-605607B4820E}"/>
              </a:ext>
            </a:extLst>
          </p:cNvPr>
          <p:cNvSpPr/>
          <p:nvPr/>
        </p:nvSpPr>
        <p:spPr>
          <a:xfrm>
            <a:off x="4884057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9F6CCB8-E103-D0DA-D057-F086D861F1A1}"/>
              </a:ext>
            </a:extLst>
          </p:cNvPr>
          <p:cNvSpPr/>
          <p:nvPr/>
        </p:nvSpPr>
        <p:spPr>
          <a:xfrm>
            <a:off x="8530195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FC5B08C1-DDD3-16B9-E82E-FFB249D6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37" y="1993979"/>
            <a:ext cx="1656151" cy="1656151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922EB2E6-AFA6-04F3-22D2-9FAEDB154D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17" y="1861073"/>
            <a:ext cx="1921965" cy="1921965"/>
          </a:xfrm>
          <a:prstGeom prst="rect">
            <a:avLst/>
          </a:prstGeom>
        </p:spPr>
      </p:pic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933C8E3E-A8C6-597B-B505-5BE5C54CA9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75" y="2044321"/>
            <a:ext cx="1671573" cy="1671573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73402B8-9C94-A434-0218-D60415527E28}"/>
              </a:ext>
            </a:extLst>
          </p:cNvPr>
          <p:cNvSpPr/>
          <p:nvPr/>
        </p:nvSpPr>
        <p:spPr>
          <a:xfrm>
            <a:off x="939917" y="4508716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5F7147-6862-D0AE-74DA-021F1A25AD18}"/>
              </a:ext>
            </a:extLst>
          </p:cNvPr>
          <p:cNvSpPr/>
          <p:nvPr/>
        </p:nvSpPr>
        <p:spPr>
          <a:xfrm>
            <a:off x="897921" y="4299865"/>
            <a:ext cx="3103880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 지향 학습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게임의 목표를 향한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자기주도적 학습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E50D15-CDF8-129C-277C-A3D29E4C27A9}"/>
              </a:ext>
            </a:extLst>
          </p:cNvPr>
          <p:cNvSpPr/>
          <p:nvPr/>
        </p:nvSpPr>
        <p:spPr>
          <a:xfrm>
            <a:off x="4586056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C9F691A-C443-64CA-61B1-5B31FE9297CA}"/>
              </a:ext>
            </a:extLst>
          </p:cNvPr>
          <p:cNvSpPr/>
          <p:nvPr/>
        </p:nvSpPr>
        <p:spPr>
          <a:xfrm>
            <a:off x="8232194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8261E4-8CF7-6F67-59BA-B1689036D2D8}"/>
              </a:ext>
            </a:extLst>
          </p:cNvPr>
          <p:cNvSpPr/>
          <p:nvPr/>
        </p:nvSpPr>
        <p:spPr>
          <a:xfrm>
            <a:off x="4270204" y="4298916"/>
            <a:ext cx="3651589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흥미 위주 학습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형식을 통한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부담과 압박 없는 학습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0D5D11-D6C0-8796-689C-CB222C09B997}"/>
              </a:ext>
            </a:extLst>
          </p:cNvPr>
          <p:cNvSpPr/>
          <p:nvPr/>
        </p:nvSpPr>
        <p:spPr>
          <a:xfrm>
            <a:off x="8314016" y="4298915"/>
            <a:ext cx="2856243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성장 체감 학습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진행과 함께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성장하는수학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풀이 능력</a:t>
            </a:r>
          </a:p>
        </p:txBody>
      </p:sp>
    </p:spTree>
    <p:extLst>
      <p:ext uri="{BB962C8B-B14F-4D97-AF65-F5344CB8AC3E}">
        <p14:creationId xmlns:p14="http://schemas.microsoft.com/office/powerpoint/2010/main" val="319176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C5273A70-7A21-B15F-0F7B-1367FA306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06B94FE-E89A-FCC9-7348-26AC71CA6096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1294720" y="3489960"/>
            <a:ext cx="8542723" cy="2547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횡스크롤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디펜스 게임은 수급한 재화로 유닛을 소환해 본진을 방어하고 적을 공격해 이기는 게임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기존 디펜스 게임은 자동으로 증가하거나 적 유닛을 처치해서 재화 수급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문제를 풀어서 재화를 수급할 수 있다면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?’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구성을 문제 풀이를 통한 재화 수급과 직접 적을 상대하는 유닛 생산으로 이분화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승리를 위해 많은 재화가 필요하고 이는 많은 수학 문제를 풀도록 요구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학습이 게임 안에 자연스럽게 녹아들 수 있는 장르로 디펜스 게임 선택 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3E6CE660-080F-8177-DF4F-670516167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B5894-7329-4AFD-60A9-7A7722EB0E1B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0AD1713-AB3D-AC2D-09DF-C96D49EDB74B}"/>
              </a:ext>
            </a:extLst>
          </p:cNvPr>
          <p:cNvSpPr/>
          <p:nvPr/>
        </p:nvSpPr>
        <p:spPr>
          <a:xfrm>
            <a:off x="1293064" y="1489329"/>
            <a:ext cx="9547656" cy="1887711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FE9598-B109-A09F-51B5-95A07DAE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54" y="1604352"/>
            <a:ext cx="2985562" cy="167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68F730-B907-393C-0274-B87126DE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339" y="1604353"/>
            <a:ext cx="2798962" cy="167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드래곤앤소울_2">
            <a:extLst>
              <a:ext uri="{FF2B5EF4-FFF2-40B4-BE49-F238E27FC236}">
                <a16:creationId xmlns:a16="http://schemas.microsoft.com/office/drawing/2014/main" id="{A0DEAC59-14F9-DDC5-A153-1EAB3F083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169" y="1604352"/>
            <a:ext cx="2985562" cy="168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7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DEDB9D0-CEF9-A649-4801-ADA69178E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6FD65D20-0668-7269-DC5A-8111715C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C3E2E-4F2F-39DB-2C4E-1B0F2DC6510B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66FD70-30A5-21E0-44AA-16838DB082AD}"/>
              </a:ext>
            </a:extLst>
          </p:cNvPr>
          <p:cNvSpPr/>
          <p:nvPr/>
        </p:nvSpPr>
        <p:spPr>
          <a:xfrm>
            <a:off x="381812" y="1949179"/>
            <a:ext cx="11428376" cy="4420377"/>
          </a:xfrm>
          <a:prstGeom prst="roundRect">
            <a:avLst>
              <a:gd name="adj" fmla="val 128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4C37E-5F2F-5367-3E7F-A808C23733E9}"/>
              </a:ext>
            </a:extLst>
          </p:cNvPr>
          <p:cNvSpPr txBox="1"/>
          <p:nvPr/>
        </p:nvSpPr>
        <p:spPr>
          <a:xfrm>
            <a:off x="2925899" y="5030062"/>
            <a:ext cx="6340198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판타지 세계에 빠져드는 귀여운 디자인의 유닛들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든든한 수호자부터 강력한 마법사까지 각각의 유닛이 가진 독특한 개성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758896-9A5F-7378-C17D-1810799CAEB8}"/>
              </a:ext>
            </a:extLst>
          </p:cNvPr>
          <p:cNvSpPr/>
          <p:nvPr/>
        </p:nvSpPr>
        <p:spPr>
          <a:xfrm>
            <a:off x="381812" y="1353567"/>
            <a:ext cx="11428376" cy="475047"/>
          </a:xfrm>
          <a:prstGeom prst="roundRect">
            <a:avLst>
              <a:gd name="adj" fmla="val 5339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0660CBC9-D054-FB22-D3D7-DB47DB981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73" y="3149967"/>
            <a:ext cx="1466529" cy="1466529"/>
          </a:xfrm>
          <a:prstGeom prst="rect">
            <a:avLst/>
          </a:prstGeom>
        </p:spPr>
      </p:pic>
      <p:pic>
        <p:nvPicPr>
          <p:cNvPr id="8" name="그림 7" descr="클립아트, 곰, 만화 영화이(가) 표시된 사진&#10;&#10;자동 생성된 설명">
            <a:extLst>
              <a:ext uri="{FF2B5EF4-FFF2-40B4-BE49-F238E27FC236}">
                <a16:creationId xmlns:a16="http://schemas.microsoft.com/office/drawing/2014/main" id="{AC81233E-5C4F-7229-AFE3-5B053D86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24" y="3149967"/>
            <a:ext cx="1370080" cy="1370080"/>
          </a:xfrm>
          <a:prstGeom prst="rect">
            <a:avLst/>
          </a:prstGeom>
        </p:spPr>
      </p:pic>
      <p:pic>
        <p:nvPicPr>
          <p:cNvPr id="11" name="그림 10" descr="스케치, 클립아트, 그림, 만화 영화이(가) 표시된 사진&#10;&#10;자동 생성된 설명">
            <a:extLst>
              <a:ext uri="{FF2B5EF4-FFF2-40B4-BE49-F238E27FC236}">
                <a16:creationId xmlns:a16="http://schemas.microsoft.com/office/drawing/2014/main" id="{21322DC8-C63E-0235-FAF4-3B0B3C9F3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9675" y="2436071"/>
            <a:ext cx="1667729" cy="2121133"/>
          </a:xfrm>
          <a:prstGeom prst="rect">
            <a:avLst/>
          </a:prstGeom>
        </p:spPr>
      </p:pic>
      <p:pic>
        <p:nvPicPr>
          <p:cNvPr id="13" name="그림 1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0923DB79-B198-1996-9825-063336A2F4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54" y="2585061"/>
            <a:ext cx="1239302" cy="1972143"/>
          </a:xfrm>
          <a:prstGeom prst="rect">
            <a:avLst/>
          </a:prstGeom>
        </p:spPr>
      </p:pic>
      <p:pic>
        <p:nvPicPr>
          <p:cNvPr id="15" name="그림 14" descr="아동 미술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B7838D63-52D8-52DB-92ED-F47F6164B1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1" y="2505616"/>
            <a:ext cx="1186872" cy="2093878"/>
          </a:xfrm>
          <a:prstGeom prst="rect">
            <a:avLst/>
          </a:prstGeom>
        </p:spPr>
      </p:pic>
      <p:pic>
        <p:nvPicPr>
          <p:cNvPr id="17" name="그림 16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7E96CBB9-B830-871E-E38C-69E29B18C5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82" y="3248052"/>
            <a:ext cx="1270358" cy="1270358"/>
          </a:xfrm>
          <a:prstGeom prst="rect">
            <a:avLst/>
          </a:prstGeom>
        </p:spPr>
      </p:pic>
      <p:pic>
        <p:nvPicPr>
          <p:cNvPr id="19" name="그림 18" descr="그림, 스케치, 클립아트, 아동 미술이(가) 표시된 사진&#10;&#10;자동 생성된 설명">
            <a:extLst>
              <a:ext uri="{FF2B5EF4-FFF2-40B4-BE49-F238E27FC236}">
                <a16:creationId xmlns:a16="http://schemas.microsoft.com/office/drawing/2014/main" id="{76926B60-0DAE-F6B8-858A-5D911DF23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68" y="2907623"/>
            <a:ext cx="1340158" cy="1627492"/>
          </a:xfrm>
          <a:prstGeom prst="rect">
            <a:avLst/>
          </a:prstGeom>
        </p:spPr>
      </p:pic>
      <p:pic>
        <p:nvPicPr>
          <p:cNvPr id="21" name="그림 20" descr="스케치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548F462-4130-1D59-AFFF-224BA82E0A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76" y="3259335"/>
            <a:ext cx="1270359" cy="1270359"/>
          </a:xfrm>
          <a:prstGeom prst="rect">
            <a:avLst/>
          </a:prstGeom>
        </p:spPr>
      </p:pic>
      <p:pic>
        <p:nvPicPr>
          <p:cNvPr id="23" name="그림 22" descr="새, 스케치, 흑백, 예술이(가) 표시된 사진&#10;&#10;자동 생성된 설명">
            <a:extLst>
              <a:ext uri="{FF2B5EF4-FFF2-40B4-BE49-F238E27FC236}">
                <a16:creationId xmlns:a16="http://schemas.microsoft.com/office/drawing/2014/main" id="{A4B84E38-270F-3E2E-6910-B3A84DF61C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39" y="1845319"/>
            <a:ext cx="1774140" cy="1774140"/>
          </a:xfrm>
          <a:prstGeom prst="rect">
            <a:avLst/>
          </a:prstGeom>
        </p:spPr>
      </p:pic>
      <p:pic>
        <p:nvPicPr>
          <p:cNvPr id="27" name="그림 26" descr="새, 부리, 독수리, 대머리 독수리이(가) 표시된 사진&#10;&#10;자동 생성된 설명">
            <a:extLst>
              <a:ext uri="{FF2B5EF4-FFF2-40B4-BE49-F238E27FC236}">
                <a16:creationId xmlns:a16="http://schemas.microsoft.com/office/drawing/2014/main" id="{37A5DDF1-46CF-4694-8B80-2B791EB736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3371" y="1499805"/>
            <a:ext cx="2742251" cy="18725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571D6B-05B9-43D8-BBE1-4DC46D52DD24}"/>
              </a:ext>
            </a:extLst>
          </p:cNvPr>
          <p:cNvSpPr txBox="1"/>
          <p:nvPr/>
        </p:nvSpPr>
        <p:spPr>
          <a:xfrm>
            <a:off x="4994575" y="1233002"/>
            <a:ext cx="2202847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개성 있는 유닛들</a:t>
            </a:r>
          </a:p>
        </p:txBody>
      </p:sp>
    </p:spTree>
    <p:extLst>
      <p:ext uri="{BB962C8B-B14F-4D97-AF65-F5344CB8AC3E}">
        <p14:creationId xmlns:p14="http://schemas.microsoft.com/office/powerpoint/2010/main" val="278743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7E29AEA-5606-BF13-B9AD-3D09641FF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DA17D6E-9B33-886E-87FF-2794DCDC6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300A54-C957-597E-C9F4-B64C0B1F3B3A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9CD029A-3C2D-6519-4FDA-245896A8EFA1}"/>
              </a:ext>
            </a:extLst>
          </p:cNvPr>
          <p:cNvSpPr/>
          <p:nvPr/>
        </p:nvSpPr>
        <p:spPr>
          <a:xfrm>
            <a:off x="6172154" y="1944260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E0880-ED36-2250-E649-61DBEB49C0B9}"/>
              </a:ext>
            </a:extLst>
          </p:cNvPr>
          <p:cNvSpPr txBox="1"/>
          <p:nvPr/>
        </p:nvSpPr>
        <p:spPr>
          <a:xfrm>
            <a:off x="7159910" y="5178826"/>
            <a:ext cx="3696846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유저의 취향에 맞게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구성하는 재미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개성 있는 유닛들이 주는 수많은 구성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CB42ED-9AD3-39B7-A2A4-F957FCFA772A}"/>
              </a:ext>
            </a:extLst>
          </p:cNvPr>
          <p:cNvSpPr/>
          <p:nvPr/>
        </p:nvSpPr>
        <p:spPr>
          <a:xfrm>
            <a:off x="381812" y="1348648"/>
            <a:ext cx="5634817" cy="475047"/>
          </a:xfrm>
          <a:prstGeom prst="roundRect">
            <a:avLst>
              <a:gd name="adj" fmla="val 10018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DD4C68-31C1-78D4-C143-45B3A4A1F43E}"/>
              </a:ext>
            </a:extLst>
          </p:cNvPr>
          <p:cNvSpPr/>
          <p:nvPr/>
        </p:nvSpPr>
        <p:spPr>
          <a:xfrm>
            <a:off x="6172154" y="1348648"/>
            <a:ext cx="5634808" cy="475047"/>
          </a:xfrm>
          <a:prstGeom prst="roundRect">
            <a:avLst>
              <a:gd name="adj" fmla="val 8681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48967-AC9C-88C5-DD4B-119BD85DDF48}"/>
              </a:ext>
            </a:extLst>
          </p:cNvPr>
          <p:cNvSpPr txBox="1"/>
          <p:nvPr/>
        </p:nvSpPr>
        <p:spPr>
          <a:xfrm>
            <a:off x="1647005" y="1236665"/>
            <a:ext cx="3066865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풀며 강해지는 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469E3-B15F-11E7-34F0-A7C7C7176A9B}"/>
              </a:ext>
            </a:extLst>
          </p:cNvPr>
          <p:cNvSpPr txBox="1"/>
          <p:nvPr/>
        </p:nvSpPr>
        <p:spPr>
          <a:xfrm>
            <a:off x="8024113" y="1236665"/>
            <a:ext cx="1959191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나만의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9056C2-BACF-4960-5BE6-3692A3832CFF}"/>
              </a:ext>
            </a:extLst>
          </p:cNvPr>
          <p:cNvSpPr/>
          <p:nvPr/>
        </p:nvSpPr>
        <p:spPr>
          <a:xfrm>
            <a:off x="6365488" y="2077404"/>
            <a:ext cx="2816912" cy="2106301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0607D0-92C1-9710-92EF-EE3BD9290F60}"/>
              </a:ext>
            </a:extLst>
          </p:cNvPr>
          <p:cNvSpPr/>
          <p:nvPr/>
        </p:nvSpPr>
        <p:spPr>
          <a:xfrm>
            <a:off x="8670807" y="2768298"/>
            <a:ext cx="2880229" cy="2143103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D4EB28-C8B1-3CB6-BDCB-1EB72EE56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43" y="2125640"/>
            <a:ext cx="2707946" cy="2018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E9D051-91DE-02E7-9B60-77721DB8B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991" y="2818816"/>
            <a:ext cx="2771863" cy="204443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1E4FA2-7443-20FB-83B7-2E5B7B169C5B}"/>
              </a:ext>
            </a:extLst>
          </p:cNvPr>
          <p:cNvSpPr/>
          <p:nvPr/>
        </p:nvSpPr>
        <p:spPr>
          <a:xfrm>
            <a:off x="381812" y="1944261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1506744" y="5178826"/>
            <a:ext cx="3347390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왕국의 특징을 보여주는 웅장한 외형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업그레이드에 따라 강해지는 능력</a:t>
            </a:r>
          </a:p>
        </p:txBody>
      </p:sp>
      <p:pic>
        <p:nvPicPr>
          <p:cNvPr id="6" name="그림 5" descr="집이(가) 표시된 사진&#10;&#10;자동 생성된 설명">
            <a:extLst>
              <a:ext uri="{FF2B5EF4-FFF2-40B4-BE49-F238E27FC236}">
                <a16:creationId xmlns:a16="http://schemas.microsoft.com/office/drawing/2014/main" id="{E9AE413C-CBB6-2394-F04C-B3E430F8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0" y="3073761"/>
            <a:ext cx="1067248" cy="1518558"/>
          </a:xfrm>
          <a:prstGeom prst="rect">
            <a:avLst/>
          </a:prstGeom>
        </p:spPr>
      </p:pic>
      <p:pic>
        <p:nvPicPr>
          <p:cNvPr id="14" name="그림 13" descr="만화 영화, 집이(가) 표시된 사진&#10;&#10;자동 생성된 설명">
            <a:extLst>
              <a:ext uri="{FF2B5EF4-FFF2-40B4-BE49-F238E27FC236}">
                <a16:creationId xmlns:a16="http://schemas.microsoft.com/office/drawing/2014/main" id="{83313981-67A0-015F-E5BA-DA0805760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160" y="2694833"/>
            <a:ext cx="1147000" cy="1922759"/>
          </a:xfrm>
          <a:prstGeom prst="rect">
            <a:avLst/>
          </a:prstGeom>
        </p:spPr>
      </p:pic>
      <p:pic>
        <p:nvPicPr>
          <p:cNvPr id="18" name="그림 17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D4815539-9087-99B1-97DF-78E9CD9B8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42" y="2049494"/>
            <a:ext cx="2167060" cy="25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2352</Words>
  <Application>Microsoft Office PowerPoint</Application>
  <PresentationFormat>와이드스크린</PresentationFormat>
  <Paragraphs>347</Paragraphs>
  <Slides>41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Arial</vt:lpstr>
      <vt:lpstr>맑은 고딕</vt:lpstr>
      <vt:lpstr>메이플스토리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민정우</dc:creator>
  <cp:lastModifiedBy>민정우</cp:lastModifiedBy>
  <cp:revision>103</cp:revision>
  <dcterms:created xsi:type="dcterms:W3CDTF">2023-08-31T09:39:16Z</dcterms:created>
  <dcterms:modified xsi:type="dcterms:W3CDTF">2023-09-02T23:00:06Z</dcterms:modified>
</cp:coreProperties>
</file>